
<file path=[Content_Types].xml><?xml version="1.0" encoding="utf-8"?>
<Types xmlns="http://schemas.openxmlformats.org/package/2006/content-types">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E7ABB60-9935-40BD-8039-231030D141F0}">
  <a:tblStyle styleName="Table_0" styleId="{CE7ABB60-9935-40BD-8039-231030D141F0}">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 styleName="Table_1" styleId="{D4EE536C-A53F-425D-9D1B-38B05AB29DC5}">
    <a:wholeTbl>
      <a:tcStyle>
        <a:tcBdr>
          <a:left>
            <a:ln w="9525" cap="flat">
              <a:solidFill>
                <a:srgbClr val="000000"/>
              </a:solidFill>
              <a:prstDash val="solid"/>
              <a:round/>
              <a:headEnd w="med" len="med" type="none"/>
              <a:tailEnd w="med" len="med" type="none"/>
            </a:ln>
          </a:left>
          <a:right>
            <a:ln w="9525" cap="flat">
              <a:solidFill>
                <a:srgbClr val="000000"/>
              </a:solidFill>
              <a:prstDash val="solid"/>
              <a:round/>
              <a:headEnd w="med" len="med" type="none"/>
              <a:tailEnd w="med" len="med" type="none"/>
            </a:ln>
          </a:right>
          <a:top>
            <a:ln w="9525" cap="flat">
              <a:solidFill>
                <a:srgbClr val="000000"/>
              </a:solidFill>
              <a:prstDash val="solid"/>
              <a:round/>
              <a:headEnd w="med" len="med" type="none"/>
              <a:tailEnd w="med" len="med" type="none"/>
            </a:ln>
          </a:top>
          <a:bottom>
            <a:ln w="9525" cap="flat">
              <a:solidFill>
                <a:srgbClr val="000000"/>
              </a:solidFill>
              <a:prstDash val="solid"/>
              <a:round/>
              <a:headEnd w="med" len="med" type="none"/>
              <a:tailEnd w="med" len="med" type="none"/>
            </a:ln>
          </a:bottom>
          <a:insideH>
            <a:ln w="9525" cap="flat">
              <a:solidFill>
                <a:srgbClr val="000000"/>
              </a:solidFill>
              <a:prstDash val="solid"/>
              <a:round/>
              <a:headEnd w="med" len="med" type="none"/>
              <a:tailEnd w="med" len="med" type="none"/>
            </a:ln>
          </a:insideH>
          <a:insideV>
            <a:ln w="9525" cap="flat">
              <a:solidFill>
                <a:srgbClr val="000000"/>
              </a:solidFill>
              <a:prstDash val="solid"/>
              <a:round/>
              <a:headEnd w="med" len="med" type="none"/>
              <a:tailEnd w="med" len="med" type="none"/>
            </a:ln>
          </a:insideV>
        </a:tcBdr>
      </a:tcStyle>
    </a:wholeTbl>
  </a:tblStyle>
</a:tblStyleLst>
</file>

<file path=ppt/_rels/presentation.xml.rels><?xml version="1.0" encoding="UTF-8" standalone="yes"?><Relationships xmlns="http://schemas.openxmlformats.org/package/2006/relationships"><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presProps.xml" Type="http://schemas.openxmlformats.org/officeDocument/2006/relationships/presProps" Id="rId2"/><Relationship Target="slides/slide7.xml" Type="http://schemas.openxmlformats.org/officeDocument/2006/relationships/slide" Id="rId12"/><Relationship Target="theme/theme1.xml" Type="http://schemas.openxmlformats.org/officeDocument/2006/relationships/theme" Id="rId1"/><Relationship Target="slides/slide8.xml" Type="http://schemas.openxmlformats.org/officeDocument/2006/relationships/slide" Id="rId13"/><Relationship Target="slideMasters/slideMaster1.xml" Type="http://schemas.openxmlformats.org/officeDocument/2006/relationships/slideMaster" Id="rId4"/><Relationship Target="slides/slide5.xml" Type="http://schemas.openxmlformats.org/officeDocument/2006/relationships/slide" Id="rId10"/><Relationship Target="tableStyles.xml" Type="http://schemas.openxmlformats.org/officeDocument/2006/relationships/tableStyles" Id="rId3"/><Relationship Target="slides/slide6.xml" Type="http://schemas.openxmlformats.org/officeDocument/2006/relationships/slide" Id="rId11"/><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3.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 name="Shape 26"/>
        <p:cNvGrpSpPr/>
        <p:nvPr/>
      </p:nvGrpSpPr>
      <p:grpSpPr>
        <a:xfrm>
          <a:off y="0" x="0"/>
          <a:ext cy="0" cx="0"/>
          <a:chOff y="0" x="0"/>
          <a:chExt cy="0" cx="0"/>
        </a:xfrm>
      </p:grpSpPr>
      <p:sp>
        <p:nvSpPr>
          <p:cNvPr id="27" name="Shape 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8" name="Shape 2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3" name="Shape 103"/>
        <p:cNvGrpSpPr/>
        <p:nvPr/>
      </p:nvGrpSpPr>
      <p:grpSpPr>
        <a:xfrm>
          <a:off y="0" x="0"/>
          <a:ext cy="0" cx="0"/>
          <a:chOff y="0" x="0"/>
          <a:chExt cy="0" cx="0"/>
        </a:xfrm>
      </p:grpSpPr>
      <p:sp>
        <p:nvSpPr>
          <p:cNvPr id="104" name="Shape 1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5" name="Shape 10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0" name="Shape 110"/>
        <p:cNvGrpSpPr/>
        <p:nvPr/>
      </p:nvGrpSpPr>
      <p:grpSpPr>
        <a:xfrm>
          <a:off y="0" x="0"/>
          <a:ext cy="0" cx="0"/>
          <a:chOff y="0" x="0"/>
          <a:chExt cy="0" cx="0"/>
        </a:xfrm>
      </p:grpSpPr>
      <p:sp>
        <p:nvSpPr>
          <p:cNvPr id="111" name="Shape 1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2" name="Shape 11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 name="Shape 43"/>
        <p:cNvGrpSpPr/>
        <p:nvPr/>
      </p:nvGrpSpPr>
      <p:grpSpPr>
        <a:xfrm>
          <a:off y="0" x="0"/>
          <a:ext cy="0" cx="0"/>
          <a:chOff y="0" x="0"/>
          <a:chExt cy="0" cx="0"/>
        </a:xfrm>
      </p:grpSpPr>
      <p:sp>
        <p:nvSpPr>
          <p:cNvPr id="44" name="Shape 4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5" name="Shape 4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 name="Shape 49"/>
        <p:cNvGrpSpPr/>
        <p:nvPr/>
      </p:nvGrpSpPr>
      <p:grpSpPr>
        <a:xfrm>
          <a:off y="0" x="0"/>
          <a:ext cy="0" cx="0"/>
          <a:chOff y="0" x="0"/>
          <a:chExt cy="0" cx="0"/>
        </a:xfrm>
      </p:grpSpPr>
      <p:sp>
        <p:nvSpPr>
          <p:cNvPr id="50" name="Shape 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1" name="Shape 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 name="Shape 55"/>
        <p:cNvGrpSpPr/>
        <p:nvPr/>
      </p:nvGrpSpPr>
      <p:grpSpPr>
        <a:xfrm>
          <a:off y="0" x="0"/>
          <a:ext cy="0" cx="0"/>
          <a:chOff y="0" x="0"/>
          <a:chExt cy="0" cx="0"/>
        </a:xfrm>
      </p:grpSpPr>
      <p:sp>
        <p:nvSpPr>
          <p:cNvPr id="56" name="Shape 5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7" name="Shape 5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8" name="Shape 68"/>
        <p:cNvGrpSpPr/>
        <p:nvPr/>
      </p:nvGrpSpPr>
      <p:grpSpPr>
        <a:xfrm>
          <a:off y="0" x="0"/>
          <a:ext cy="0" cx="0"/>
          <a:chOff y="0" x="0"/>
          <a:chExt cy="0" cx="0"/>
        </a:xfrm>
      </p:grpSpPr>
      <p:sp>
        <p:nvSpPr>
          <p:cNvPr id="69" name="Shape 6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0" name="Shape 7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 name="Shape 76"/>
        <p:cNvGrpSpPr/>
        <p:nvPr/>
      </p:nvGrpSpPr>
      <p:grpSpPr>
        <a:xfrm>
          <a:off y="0" x="0"/>
          <a:ext cy="0" cx="0"/>
          <a:chOff y="0" x="0"/>
          <a:chExt cy="0" cx="0"/>
        </a:xfrm>
      </p:grpSpPr>
      <p:sp>
        <p:nvSpPr>
          <p:cNvPr id="77" name="Shape 7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8" name="Shape 7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 name="Shape 85"/>
        <p:cNvGrpSpPr/>
        <p:nvPr/>
      </p:nvGrpSpPr>
      <p:grpSpPr>
        <a:xfrm>
          <a:off y="0" x="0"/>
          <a:ext cy="0" cx="0"/>
          <a:chOff y="0" x="0"/>
          <a:chExt cy="0" cx="0"/>
        </a:xfrm>
      </p:grpSpPr>
      <p:sp>
        <p:nvSpPr>
          <p:cNvPr id="86" name="Shape 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87" name="Shape 8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1" name="Shape 91"/>
        <p:cNvGrpSpPr/>
        <p:nvPr/>
      </p:nvGrpSpPr>
      <p:grpSpPr>
        <a:xfrm>
          <a:off y="0" x="0"/>
          <a:ext cy="0" cx="0"/>
          <a:chOff y="0" x="0"/>
          <a:chExt cy="0" cx="0"/>
        </a:xfrm>
      </p:grpSpPr>
      <p:sp>
        <p:nvSpPr>
          <p:cNvPr id="92" name="Shape 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93" name="Shape 9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7" name="Shape 97"/>
        <p:cNvGrpSpPr/>
        <p:nvPr/>
      </p:nvGrpSpPr>
      <p:grpSpPr>
        <a:xfrm>
          <a:off y="0" x="0"/>
          <a:ext cy="0" cx="0"/>
          <a:chOff y="0" x="0"/>
          <a:chExt cy="0" cx="0"/>
        </a:xfrm>
      </p:grpSpPr>
      <p:sp>
        <p:nvSpPr>
          <p:cNvPr id="98" name="Shape 9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99" name="Shape 9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799" cx="7772400"/>
          </a:xfrm>
          <a:prstGeom prst="rect">
            <a:avLst/>
          </a:prstGeom>
        </p:spPr>
        <p:txBody>
          <a:bodyPr bIns="91425" rIns="91425" lIns="91425" tIns="91425" anchor="b" anchorCtr="0"/>
          <a:lstStyle>
            <a:lvl1pPr algn="ctr" indent="304800">
              <a:buSzPct val="100000"/>
              <a:defRPr sz="4800"/>
            </a:lvl1pPr>
            <a:lvl2pPr algn="ctr" indent="304800">
              <a:buSzPct val="100000"/>
              <a:defRPr sz="4800"/>
            </a:lvl2pPr>
            <a:lvl3pPr algn="ctr" indent="304800">
              <a:buSzPct val="100000"/>
              <a:defRPr sz="4800"/>
            </a:lvl3pPr>
            <a:lvl4pPr algn="ctr" indent="304800">
              <a:buSzPct val="100000"/>
              <a:defRPr sz="4800"/>
            </a:lvl4pPr>
            <a:lvl5pPr algn="ctr" indent="304800">
              <a:buSzPct val="100000"/>
              <a:defRPr sz="4800"/>
            </a:lvl5pPr>
            <a:lvl6pPr algn="ctr" indent="304800">
              <a:buSzPct val="100000"/>
              <a:defRPr sz="4800"/>
            </a:lvl6pPr>
            <a:lvl7pPr algn="ctr" indent="304800">
              <a:buSzPct val="100000"/>
              <a:defRPr sz="4800"/>
            </a:lvl7pPr>
            <a:lvl8pPr algn="ctr" indent="304800">
              <a:buSzPct val="100000"/>
              <a:defRPr sz="4800"/>
            </a:lvl8pPr>
            <a:lvl9pPr algn="ctr" indent="304800">
              <a:buSzPct val="100000"/>
              <a:defRPr sz="4800"/>
            </a:lvl9pPr>
          </a:lstStyle>
          <a:p/>
        </p:txBody>
      </p:sp>
      <p:sp>
        <p:nvSpPr>
          <p:cNvPr id="9" name="Shape 9"/>
          <p:cNvSpPr txBox="1"/>
          <p:nvPr>
            <p:ph idx="1" type="subTitle"/>
          </p:nvPr>
        </p:nvSpPr>
        <p:spPr>
          <a:xfrm>
            <a:off y="2840053" x="685800"/>
            <a:ext cy="784799" cx="7772400"/>
          </a:xfrm>
          <a:prstGeom prst="rect">
            <a:avLst/>
          </a:prstGeom>
        </p:spPr>
        <p:txBody>
          <a:bodyPr bIns="91425" rIns="91425" lIns="91425" tIns="91425" anchor="t" anchorCtr="0"/>
          <a:lstStyle>
            <a:lvl1pPr algn="ctr" marL="0">
              <a:spcBef>
                <a:spcPts val="0"/>
              </a:spcBef>
              <a:buClr>
                <a:schemeClr val="dk2"/>
              </a:buClr>
              <a:buNone/>
              <a:defRPr>
                <a:solidFill>
                  <a:schemeClr val="dk2"/>
                </a:solidFill>
              </a:defRPr>
            </a:lvl1pPr>
            <a:lvl2pPr algn="ctr" indent="190500" marL="0">
              <a:spcBef>
                <a:spcPts val="0"/>
              </a:spcBef>
              <a:buClr>
                <a:schemeClr val="dk2"/>
              </a:buClr>
              <a:buSzPct val="100000"/>
              <a:buNone/>
              <a:defRPr sz="3000">
                <a:solidFill>
                  <a:schemeClr val="dk2"/>
                </a:solidFill>
              </a:defRPr>
            </a:lvl2pPr>
            <a:lvl3pPr algn="ctr" indent="190500" marL="0">
              <a:spcBef>
                <a:spcPts val="0"/>
              </a:spcBef>
              <a:buClr>
                <a:schemeClr val="dk2"/>
              </a:buClr>
              <a:buSzPct val="100000"/>
              <a:buNone/>
              <a:defRPr sz="3000">
                <a:solidFill>
                  <a:schemeClr val="dk2"/>
                </a:solidFill>
              </a:defRPr>
            </a:lvl3pPr>
            <a:lvl4pPr algn="ctr" indent="190500" marL="0">
              <a:spcBef>
                <a:spcPts val="0"/>
              </a:spcBef>
              <a:buClr>
                <a:schemeClr val="dk2"/>
              </a:buClr>
              <a:buSzPct val="100000"/>
              <a:buNone/>
              <a:defRPr sz="3000">
                <a:solidFill>
                  <a:schemeClr val="dk2"/>
                </a:solidFill>
              </a:defRPr>
            </a:lvl4pPr>
            <a:lvl5pPr algn="ctr" indent="190500" marL="0">
              <a:spcBef>
                <a:spcPts val="0"/>
              </a:spcBef>
              <a:buClr>
                <a:schemeClr val="dk2"/>
              </a:buClr>
              <a:buSzPct val="100000"/>
              <a:buNone/>
              <a:defRPr sz="3000">
                <a:solidFill>
                  <a:schemeClr val="dk2"/>
                </a:solidFill>
              </a:defRPr>
            </a:lvl5pPr>
            <a:lvl6pPr algn="ctr" indent="190500" marL="0">
              <a:spcBef>
                <a:spcPts val="0"/>
              </a:spcBef>
              <a:buClr>
                <a:schemeClr val="dk2"/>
              </a:buClr>
              <a:buSzPct val="100000"/>
              <a:buNone/>
              <a:defRPr sz="3000">
                <a:solidFill>
                  <a:schemeClr val="dk2"/>
                </a:solidFill>
              </a:defRPr>
            </a:lvl6pPr>
            <a:lvl7pPr algn="ctr" indent="190500" marL="0">
              <a:spcBef>
                <a:spcPts val="0"/>
              </a:spcBef>
              <a:buClr>
                <a:schemeClr val="dk2"/>
              </a:buClr>
              <a:buSzPct val="100000"/>
              <a:buNone/>
              <a:defRPr sz="3000">
                <a:solidFill>
                  <a:schemeClr val="dk2"/>
                </a:solidFill>
              </a:defRPr>
            </a:lvl7pPr>
            <a:lvl8pPr algn="ctr" indent="190500" marL="0">
              <a:spcBef>
                <a:spcPts val="0"/>
              </a:spcBef>
              <a:buClr>
                <a:schemeClr val="dk2"/>
              </a:buClr>
              <a:buSzPct val="100000"/>
              <a:buNone/>
              <a:defRPr sz="3000">
                <a:solidFill>
                  <a:schemeClr val="dk2"/>
                </a:solidFill>
              </a:defRPr>
            </a:lvl8pPr>
            <a:lvl9pPr algn="ctr" indent="190500" mar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40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2" name="Shape 12"/>
          <p:cNvSpPr txBox="1"/>
          <p:nvPr>
            <p:ph idx="1" type="body"/>
          </p:nvPr>
        </p:nvSpPr>
        <p:spPr>
          <a:xfrm>
            <a:off y="1200150" x="457200"/>
            <a:ext cy="3725699" cx="8229600"/>
          </a:xfrm>
          <a:prstGeom prst="rect">
            <a:avLst/>
          </a:prstGeom>
        </p:spPr>
        <p:txBody>
          <a:bodyPr bIns="91425" rIns="91425" lIns="91425" t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40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5" name="Shape 15"/>
          <p:cNvSpPr txBox="1"/>
          <p:nvPr>
            <p:ph idx="1" type="body"/>
          </p:nvPr>
        </p:nvSpPr>
        <p:spPr>
          <a:xfrm>
            <a:off y="1200150" x="457200"/>
            <a:ext cy="3725699" cx="3994500"/>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6" name="Shape 16"/>
          <p:cNvSpPr txBox="1"/>
          <p:nvPr>
            <p:ph idx="2" type="body"/>
          </p:nvPr>
        </p:nvSpPr>
        <p:spPr>
          <a:xfrm>
            <a:off y="1200150" x="4692273"/>
            <a:ext cy="3725699" cx="3994500"/>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40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99" cx="8229600"/>
          </a:xfrm>
          <a:prstGeom prst="rect">
            <a:avLst/>
          </a:prstGeom>
        </p:spPr>
        <p:txBody>
          <a:bodyPr bIns="91425" rIns="91425" lIns="91425" tIns="91425" anchor="t" anchorCtr="0"/>
          <a:lstStyle>
            <a:lvl1pPr algn="ctr" indent="-171450" marL="285750">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p:spPr>
        <p:txBody>
          <a:bodyPr bIns="91425" rIns="91425" lIns="91425" tIns="91425" anchor="b" anchorCtr="0"/>
          <a:lstStyle>
            <a:lvl1pPr marL="0">
              <a:buClr>
                <a:schemeClr val="dk1"/>
              </a:buClr>
              <a:buSzPct val="100000"/>
              <a:buNone/>
              <a:defRPr b="1" sz="3600">
                <a:solidFill>
                  <a:schemeClr val="dk1"/>
                </a:solidFill>
              </a:defRPr>
            </a:lvl1pPr>
            <a:lvl2pPr indent="228600" marL="0">
              <a:buClr>
                <a:schemeClr val="dk1"/>
              </a:buClr>
              <a:buSzPct val="100000"/>
              <a:buNone/>
              <a:defRPr b="1" sz="3600">
                <a:solidFill>
                  <a:schemeClr val="dk1"/>
                </a:solidFill>
              </a:defRPr>
            </a:lvl2pPr>
            <a:lvl3pPr indent="228600" marL="0">
              <a:buClr>
                <a:schemeClr val="dk1"/>
              </a:buClr>
              <a:buSzPct val="100000"/>
              <a:buNone/>
              <a:defRPr b="1" sz="3600">
                <a:solidFill>
                  <a:schemeClr val="dk1"/>
                </a:solidFill>
              </a:defRPr>
            </a:lvl3pPr>
            <a:lvl4pPr indent="228600" marL="0">
              <a:buClr>
                <a:schemeClr val="dk1"/>
              </a:buClr>
              <a:buSzPct val="100000"/>
              <a:buNone/>
              <a:defRPr b="1" sz="3600">
                <a:solidFill>
                  <a:schemeClr val="dk1"/>
                </a:solidFill>
              </a:defRPr>
            </a:lvl4pPr>
            <a:lvl5pPr indent="228600" marL="0">
              <a:buClr>
                <a:schemeClr val="dk1"/>
              </a:buClr>
              <a:buSzPct val="100000"/>
              <a:buNone/>
              <a:defRPr b="1" sz="3600">
                <a:solidFill>
                  <a:schemeClr val="dk1"/>
                </a:solidFill>
              </a:defRPr>
            </a:lvl5pPr>
            <a:lvl6pPr indent="228600" marL="0">
              <a:buClr>
                <a:schemeClr val="dk1"/>
              </a:buClr>
              <a:buSzPct val="100000"/>
              <a:buNone/>
              <a:defRPr b="1" sz="3600">
                <a:solidFill>
                  <a:schemeClr val="dk1"/>
                </a:solidFill>
              </a:defRPr>
            </a:lvl6pPr>
            <a:lvl7pPr indent="228600" marL="0">
              <a:buClr>
                <a:schemeClr val="dk1"/>
              </a:buClr>
              <a:buSzPct val="100000"/>
              <a:buNone/>
              <a:defRPr b="1" sz="3600">
                <a:solidFill>
                  <a:schemeClr val="dk1"/>
                </a:solidFill>
              </a:defRPr>
            </a:lvl7pPr>
            <a:lvl8pPr indent="228600" marL="0">
              <a:buClr>
                <a:schemeClr val="dk1"/>
              </a:buClr>
              <a:buSzPct val="100000"/>
              <a:buNone/>
              <a:defRPr b="1" sz="3600">
                <a:solidFill>
                  <a:schemeClr val="dk1"/>
                </a:solidFill>
              </a:defRPr>
            </a:lvl8pPr>
            <a:lvl9pPr indent="228600" marL="0">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99" cx="8229600"/>
          </a:xfrm>
          <a:prstGeom prst="rect">
            <a:avLst/>
          </a:prstGeom>
        </p:spPr>
        <p:txBody>
          <a:bodyPr bIns="91425" rIns="91425" lIns="91425" tIns="91425" anchor="t" anchorCtr="0"/>
          <a:lstStyle>
            <a:lvl1pPr indent="-152400" marL="342900">
              <a:spcBef>
                <a:spcPts val="600"/>
              </a:spcBef>
              <a:buClr>
                <a:schemeClr val="dk1"/>
              </a:buClr>
              <a:buSzPct val="100000"/>
              <a:defRPr sz="3000">
                <a:solidFill>
                  <a:schemeClr val="dk1"/>
                </a:solidFill>
              </a:defRPr>
            </a:lvl1pPr>
            <a:lvl2pPr indent="-133350" marL="742950">
              <a:spcBef>
                <a:spcPts val="480"/>
              </a:spcBef>
              <a:buClr>
                <a:schemeClr val="dk1"/>
              </a:buClr>
              <a:buSzPct val="100000"/>
              <a:defRPr sz="2400">
                <a:solidFill>
                  <a:schemeClr val="dk1"/>
                </a:solidFill>
              </a:defRPr>
            </a:lvl2pPr>
            <a:lvl3pPr indent="-76200" marL="1143000">
              <a:spcBef>
                <a:spcPts val="480"/>
              </a:spcBef>
              <a:buClr>
                <a:schemeClr val="dk1"/>
              </a:buClr>
              <a:buSzPct val="100000"/>
              <a:defRPr sz="2400">
                <a:solidFill>
                  <a:schemeClr val="dk1"/>
                </a:solidFill>
              </a:defRPr>
            </a:lvl3pPr>
            <a:lvl4pPr indent="-114300" marL="1600200">
              <a:spcBef>
                <a:spcPts val="360"/>
              </a:spcBef>
              <a:buClr>
                <a:schemeClr val="dk1"/>
              </a:buClr>
              <a:buSzPct val="100000"/>
              <a:defRPr sz="1800">
                <a:solidFill>
                  <a:schemeClr val="dk1"/>
                </a:solidFill>
              </a:defRPr>
            </a:lvl4pPr>
            <a:lvl5pPr indent="-114300" marL="2057400">
              <a:spcBef>
                <a:spcPts val="360"/>
              </a:spcBef>
              <a:buClr>
                <a:schemeClr val="dk1"/>
              </a:buClr>
              <a:buSzPct val="100000"/>
              <a:defRPr sz="1800">
                <a:solidFill>
                  <a:schemeClr val="dk1"/>
                </a:solidFill>
              </a:defRPr>
            </a:lvl5pPr>
            <a:lvl6pPr indent="-114300" marL="2514600">
              <a:spcBef>
                <a:spcPts val="360"/>
              </a:spcBef>
              <a:buClr>
                <a:schemeClr val="dk1"/>
              </a:buClr>
              <a:buSzPct val="100000"/>
              <a:defRPr sz="1800">
                <a:solidFill>
                  <a:schemeClr val="dk1"/>
                </a:solidFill>
              </a:defRPr>
            </a:lvl6pPr>
            <a:lvl7pPr indent="-114300" marL="2971800">
              <a:spcBef>
                <a:spcPts val="360"/>
              </a:spcBef>
              <a:buClr>
                <a:schemeClr val="dk1"/>
              </a:buClr>
              <a:buSzPct val="100000"/>
              <a:defRPr sz="1800">
                <a:solidFill>
                  <a:schemeClr val="dk1"/>
                </a:solidFill>
              </a:defRPr>
            </a:lvl7pPr>
            <a:lvl8pPr indent="-114300" marL="3429000">
              <a:spcBef>
                <a:spcPts val="360"/>
              </a:spcBef>
              <a:buClr>
                <a:schemeClr val="dk1"/>
              </a:buClr>
              <a:buSzPct val="100000"/>
              <a:defRPr sz="1800">
                <a:solidFill>
                  <a:schemeClr val="dk1"/>
                </a:solidFill>
              </a:defRPr>
            </a:lvl8pPr>
            <a:lvl9pPr indent="-114300" marL="388620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media/image05.png"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http://www.nltk.org/" Type="http://schemas.openxmlformats.org/officeDocument/2006/relationships/hyperlink" TargetMode="External" Id="rId4"/><Relationship Target="https://dev.twitter.com/docs/api/1.1" Type="http://schemas.openxmlformats.org/officeDocument/2006/relationships/hyperlink" TargetMode="External" Id="rId3"/><Relationship Target="http://www.csc.ncsu.edu/faculty/healey/tweet_viz/tweet_app/" Type="http://schemas.openxmlformats.org/officeDocument/2006/relationships/hyperlink" TargetMode="External" Id="rId6"/><Relationship Target="www.cartodb.com" Type="http://schemas.openxmlformats.org/officeDocument/2006/relationships/hyperlink" TargetMode="External" Id="rId5"/></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media/image00.png" Type="http://schemas.openxmlformats.org/officeDocument/2006/relationships/image" Id="rId4"/><Relationship Target="../media/image09.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 Target="../media/image02.png" Type="http://schemas.openxmlformats.org/officeDocument/2006/relationships/image" Id="rId4"/><Relationship Target="../media/image04.png" Type="http://schemas.openxmlformats.org/officeDocument/2006/relationships/image" Id="rId3"/><Relationship Target="../media/image07.png" Type="http://schemas.openxmlformats.org/officeDocument/2006/relationships/image" Id="rId6"/><Relationship Target="../media/image01.png" Type="http://schemas.openxmlformats.org/officeDocument/2006/relationships/image" Id="rId5"/></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3.png" Type="http://schemas.openxmlformats.org/officeDocument/2006/relationships/image" Id="rId4"/><Relationship Target="http://mashable.com/2014/03/04/see-all-the-oscar-night-twitter-activity/" Type="http://schemas.openxmlformats.org/officeDocument/2006/relationships/hyperlink" TargetMode="External"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6.png" Type="http://schemas.openxmlformats.org/officeDocument/2006/relationships/image" Id="rId4"/><Relationship Target="../media/image08.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 name="Shape 22"/>
        <p:cNvGrpSpPr/>
        <p:nvPr/>
      </p:nvGrpSpPr>
      <p:grpSpPr>
        <a:xfrm>
          <a:off y="0" x="0"/>
          <a:ext cy="0" cx="0"/>
          <a:chOff y="0" x="0"/>
          <a:chExt cy="0" cx="0"/>
        </a:xfrm>
      </p:grpSpPr>
      <p:sp>
        <p:nvSpPr>
          <p:cNvPr id="23" name="Shape 23"/>
          <p:cNvSpPr txBox="1"/>
          <p:nvPr>
            <p:ph type="ctrTitle"/>
          </p:nvPr>
        </p:nvSpPr>
        <p:spPr>
          <a:xfrm>
            <a:off y="1637867" x="685800"/>
            <a:ext cy="1159799" cx="7772400"/>
          </a:xfrm>
          <a:prstGeom prst="rect">
            <a:avLst/>
          </a:prstGeom>
        </p:spPr>
        <p:txBody>
          <a:bodyPr bIns="91425" rIns="91425" lIns="91425" tIns="91425" anchor="b" anchorCtr="0">
            <a:noAutofit/>
          </a:bodyPr>
          <a:lstStyle/>
          <a:p>
            <a:pPr>
              <a:buNone/>
            </a:pPr>
            <a:r>
              <a:rPr sz="2400" lang="en">
                <a:solidFill>
                  <a:schemeClr val="dk1"/>
                </a:solidFill>
                <a:latin typeface="Oxygen"/>
                <a:ea typeface="Oxygen"/>
                <a:cs typeface="Oxygen"/>
                <a:sym typeface="Oxygen"/>
              </a:rPr>
              <a:t>Mapping Happiness and Frustration Index on top of the world map through tweets</a:t>
            </a:r>
          </a:p>
        </p:txBody>
      </p:sp>
      <p:sp>
        <p:nvSpPr>
          <p:cNvPr id="24" name="Shape 24"/>
          <p:cNvSpPr txBox="1"/>
          <p:nvPr>
            <p:ph idx="1" type="subTitle"/>
          </p:nvPr>
        </p:nvSpPr>
        <p:spPr>
          <a:xfrm>
            <a:off y="3530978" x="685800"/>
            <a:ext cy="784799" cx="7772400"/>
          </a:xfrm>
          <a:prstGeom prst="rect">
            <a:avLst/>
          </a:prstGeom>
        </p:spPr>
        <p:txBody>
          <a:bodyPr bIns="91425" rIns="91425" lIns="91425" tIns="91425" anchor="t" anchorCtr="0">
            <a:noAutofit/>
          </a:bodyPr>
          <a:lstStyle/>
          <a:p>
            <a:pPr algn="ctr" rtl="0" lvl="0">
              <a:lnSpc>
                <a:spcPct val="115000"/>
              </a:lnSpc>
              <a:buClr>
                <a:schemeClr val="dk1"/>
              </a:buClr>
              <a:buSzPct val="91666"/>
              <a:buFont typeface="Arial"/>
              <a:buNone/>
            </a:pPr>
            <a:r>
              <a:rPr b="1" sz="1200" lang="en">
                <a:solidFill>
                  <a:schemeClr val="dk1"/>
                </a:solidFill>
                <a:latin typeface="Oxygen"/>
                <a:ea typeface="Oxygen"/>
                <a:cs typeface="Oxygen"/>
                <a:sym typeface="Oxygen"/>
              </a:rPr>
              <a:t>Chandra Prakash Khatri*         M.Karthikeyan</a:t>
            </a:r>
            <a:r>
              <a:rPr b="1" baseline="30000" sz="1200" lang="en">
                <a:solidFill>
                  <a:schemeClr val="dk1"/>
                </a:solidFill>
                <a:latin typeface="Oxygen"/>
                <a:ea typeface="Oxygen"/>
                <a:cs typeface="Oxygen"/>
                <a:sym typeface="Oxygen"/>
              </a:rPr>
              <a:t>#</a:t>
            </a:r>
            <a:r>
              <a:rPr b="1" sz="1200" lang="en">
                <a:solidFill>
                  <a:schemeClr val="dk1"/>
                </a:solidFill>
                <a:latin typeface="Oxygen"/>
                <a:ea typeface="Oxygen"/>
                <a:cs typeface="Oxygen"/>
                <a:sym typeface="Oxygen"/>
              </a:rPr>
              <a:t>        Raja V Palanisamy*</a:t>
            </a:r>
          </a:p>
          <a:p>
            <a:r>
              <a:t/>
            </a:r>
          </a:p>
          <a:p>
            <a:pPr algn="ctr" lvl="0">
              <a:lnSpc>
                <a:spcPct val="115000"/>
              </a:lnSpc>
              <a:buClr>
                <a:schemeClr val="dk1"/>
              </a:buClr>
              <a:buSzPct val="91666"/>
              <a:buFont typeface="Arial"/>
              <a:buNone/>
            </a:pPr>
            <a:r>
              <a:rPr b="1" baseline="30000" sz="1200" lang="en">
                <a:solidFill>
                  <a:schemeClr val="dk1"/>
                </a:solidFill>
                <a:latin typeface="Oxygen"/>
                <a:ea typeface="Oxygen"/>
                <a:cs typeface="Oxygen"/>
                <a:sym typeface="Oxygen"/>
              </a:rPr>
              <a:t>*</a:t>
            </a:r>
            <a:r>
              <a:rPr b="1" sz="1200" lang="en">
                <a:solidFill>
                  <a:schemeClr val="dk1"/>
                </a:solidFill>
                <a:latin typeface="Oxygen"/>
                <a:ea typeface="Oxygen"/>
                <a:cs typeface="Oxygen"/>
                <a:sym typeface="Oxygen"/>
              </a:rPr>
              <a:t>College of Computing, Georgia Institute of Technology</a:t>
            </a:r>
            <a:r>
              <a:rPr b="1" baseline="30000" sz="1200" lang="en">
                <a:solidFill>
                  <a:schemeClr val="dk1"/>
                </a:solidFill>
                <a:latin typeface="Oxygen"/>
                <a:ea typeface="Oxygen"/>
                <a:cs typeface="Oxygen"/>
                <a:sym typeface="Oxygen"/>
              </a:rPr>
              <a:t>#</a:t>
            </a:r>
            <a:r>
              <a:rPr b="1" sz="1200" lang="en">
                <a:solidFill>
                  <a:schemeClr val="dk1"/>
                </a:solidFill>
                <a:latin typeface="Oxygen"/>
                <a:ea typeface="Oxygen"/>
                <a:cs typeface="Oxygen"/>
                <a:sym typeface="Oxygen"/>
              </a:rPr>
              <a:t>Bioinformatics, School of Biology, Georgia Institute of Technology</a:t>
            </a:r>
          </a:p>
        </p:txBody>
      </p:sp>
      <p:pic>
        <p:nvPicPr>
          <p:cNvPr id="25" name="Shape 25"/>
          <p:cNvPicPr preferRelativeResize="0"/>
          <p:nvPr/>
        </p:nvPicPr>
        <p:blipFill>
          <a:blip r:embed="rId3"/>
          <a:stretch>
            <a:fillRect/>
          </a:stretch>
        </p:blipFill>
        <p:spPr>
          <a:xfrm>
            <a:off y="0" x="6768475"/>
            <a:ext cy="1855375" cx="2375525"/>
          </a:xfrm>
          <a:prstGeom prst="rect">
            <a:avLst/>
          </a:prstGeom>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y="0" x="0"/>
          <a:ext cy="0" cx="0"/>
          <a:chOff y="0" x="0"/>
          <a:chExt cy="0" cx="0"/>
        </a:xfrm>
      </p:grpSpPr>
      <p:sp>
        <p:nvSpPr>
          <p:cNvPr id="101" name="Shape 101"/>
          <p:cNvSpPr txBox="1"/>
          <p:nvPr>
            <p:ph type="title"/>
          </p:nvPr>
        </p:nvSpPr>
        <p:spPr>
          <a:xfrm>
            <a:off y="52451" x="150125"/>
            <a:ext cy="548999" cx="6234600"/>
          </a:xfrm>
          <a:prstGeom prst="rect">
            <a:avLst/>
          </a:prstGeom>
        </p:spPr>
        <p:txBody>
          <a:bodyPr bIns="91425" rIns="91425" lIns="91425" tIns="91425" anchor="b" anchorCtr="0">
            <a:noAutofit/>
          </a:bodyPr>
          <a:lstStyle/>
          <a:p>
            <a:pPr>
              <a:buNone/>
            </a:pPr>
            <a:r>
              <a:rPr sz="2400" lang="en">
                <a:latin typeface="Oxygen"/>
                <a:ea typeface="Oxygen"/>
                <a:cs typeface="Oxygen"/>
                <a:sym typeface="Oxygen"/>
              </a:rPr>
              <a:t>References</a:t>
            </a:r>
          </a:p>
        </p:txBody>
      </p:sp>
      <p:sp>
        <p:nvSpPr>
          <p:cNvPr id="102" name="Shape 102"/>
          <p:cNvSpPr txBox="1"/>
          <p:nvPr>
            <p:ph idx="1" type="body"/>
          </p:nvPr>
        </p:nvSpPr>
        <p:spPr>
          <a:xfrm>
            <a:off y="831800" x="0"/>
            <a:ext cy="4311599" cx="9046199"/>
          </a:xfrm>
          <a:prstGeom prst="rect">
            <a:avLst/>
          </a:prstGeom>
        </p:spPr>
        <p:txBody>
          <a:bodyPr bIns="91425" rIns="91425" lIns="91425" tIns="91425" anchor="t" anchorCtr="0">
            <a:noAutofit/>
          </a:bodyPr>
          <a:lstStyle/>
          <a:p>
            <a:pPr rtl="0" lvl="0" indent="-228600">
              <a:lnSpc>
                <a:spcPct val="115000"/>
              </a:lnSpc>
              <a:spcBef>
                <a:spcPts val="0"/>
              </a:spcBef>
              <a:buNone/>
            </a:pPr>
            <a:r>
              <a:rPr sz="1200" lang="en">
                <a:latin typeface="Oxygen"/>
                <a:ea typeface="Oxygen"/>
                <a:cs typeface="Oxygen"/>
                <a:sym typeface="Oxygen"/>
              </a:rPr>
              <a:t>
</a:t>
            </a:r>
            <a:r>
              <a:rPr sz="1200" lang="en">
                <a:latin typeface="Oxygen"/>
                <a:ea typeface="Oxygen"/>
                <a:cs typeface="Oxygen"/>
                <a:sym typeface="Oxygen"/>
              </a:rPr>
              <a:t>    </a:t>
            </a:r>
          </a:p>
          <a:p>
            <a:pPr rtl="0" lvl="0" indent="-228600">
              <a:lnSpc>
                <a:spcPct val="115000"/>
              </a:lnSpc>
              <a:spcBef>
                <a:spcPts val="0"/>
              </a:spcBef>
              <a:buNone/>
            </a:pPr>
            <a:r>
              <a:rPr sz="1200" lang="en">
                <a:latin typeface="Oxygen"/>
                <a:ea typeface="Oxygen"/>
                <a:cs typeface="Oxygen"/>
                <a:sym typeface="Oxygen"/>
              </a:rPr>
              <a:t>      [ 1 ] Marcus, A., Bernstein, M. S., Badar, O., Karger, D. R., Madden, S., &amp; Miller, R. C. (2012). Processing and visualizing the data in tweets. </a:t>
            </a:r>
            <a:r>
              <a:rPr sz="1200" lang="en" i="1">
                <a:latin typeface="Oxygen"/>
                <a:ea typeface="Oxygen"/>
                <a:cs typeface="Oxygen"/>
                <a:sym typeface="Oxygen"/>
              </a:rPr>
              <a:t>ACM SIGMOD Record</a:t>
            </a:r>
            <a:r>
              <a:rPr sz="1200" lang="en">
                <a:latin typeface="Oxygen"/>
                <a:ea typeface="Oxygen"/>
                <a:cs typeface="Oxygen"/>
                <a:sym typeface="Oxygen"/>
              </a:rPr>
              <a:t>, </a:t>
            </a:r>
            <a:r>
              <a:rPr sz="1200" lang="en" i="1">
                <a:latin typeface="Oxygen"/>
                <a:ea typeface="Oxygen"/>
                <a:cs typeface="Oxygen"/>
                <a:sym typeface="Oxygen"/>
              </a:rPr>
              <a:t>40</a:t>
            </a:r>
            <a:r>
              <a:rPr sz="1200" lang="en">
                <a:latin typeface="Oxygen"/>
                <a:ea typeface="Oxygen"/>
                <a:cs typeface="Oxygen"/>
                <a:sym typeface="Oxygen"/>
              </a:rPr>
              <a:t>(4), 21-27.</a:t>
            </a:r>
          </a:p>
          <a:p>
            <a:pPr rtl="0" lvl="0" indent="-228600">
              <a:lnSpc>
                <a:spcPct val="115000"/>
              </a:lnSpc>
              <a:spcBef>
                <a:spcPts val="0"/>
              </a:spcBef>
              <a:buNone/>
            </a:pPr>
            <a:r>
              <a:rPr sz="1200" lang="en">
                <a:latin typeface="Oxygen"/>
                <a:ea typeface="Oxygen"/>
                <a:cs typeface="Oxygen"/>
                <a:sym typeface="Oxygen"/>
              </a:rPr>
              <a:t>       [ 2 ]  </a:t>
            </a:r>
            <a:r>
              <a:rPr sz="1200" lang="en">
                <a:solidFill>
                  <a:srgbClr val="000000"/>
                </a:solidFill>
                <a:latin typeface="Oxygen"/>
                <a:ea typeface="Oxygen"/>
                <a:cs typeface="Oxygen"/>
                <a:sym typeface="Oxygen"/>
              </a:rPr>
              <a:t>Mahmud, J., Nichols, J., &amp; Drews, C. (2012, May). Where Is This Tweet From? Inferring Home Locations of Twitter Users. In </a:t>
            </a:r>
            <a:r>
              <a:rPr sz="1200" lang="en" i="1">
                <a:solidFill>
                  <a:srgbClr val="000000"/>
                </a:solidFill>
                <a:latin typeface="Oxygen"/>
                <a:ea typeface="Oxygen"/>
                <a:cs typeface="Oxygen"/>
                <a:sym typeface="Oxygen"/>
              </a:rPr>
              <a:t>ICWSM</a:t>
            </a:r>
            <a:r>
              <a:rPr sz="1200" lang="en">
                <a:solidFill>
                  <a:srgbClr val="000000"/>
                </a:solidFill>
                <a:latin typeface="Oxygen"/>
                <a:ea typeface="Oxygen"/>
                <a:cs typeface="Oxygen"/>
                <a:sym typeface="Oxygen"/>
              </a:rPr>
              <a:t>.   </a:t>
            </a:r>
          </a:p>
          <a:p>
            <a:pPr rtl="0" lvl="0" indent="-228600">
              <a:lnSpc>
                <a:spcPct val="115000"/>
              </a:lnSpc>
              <a:spcBef>
                <a:spcPts val="0"/>
              </a:spcBef>
              <a:buClr>
                <a:schemeClr val="dk1"/>
              </a:buClr>
              <a:buSzPct val="91666"/>
              <a:buFont typeface="Arial"/>
              <a:buNone/>
            </a:pPr>
            <a:r>
              <a:rPr sz="1200" lang="en">
                <a:solidFill>
                  <a:srgbClr val="000000"/>
                </a:solidFill>
                <a:latin typeface="Oxygen"/>
                <a:ea typeface="Oxygen"/>
                <a:cs typeface="Oxygen"/>
                <a:sym typeface="Oxygen"/>
              </a:rPr>
              <a:t>       [ 3 ]   Hecht, B., Hong, L., Suh, B., &amp; Chi, E. H. (2011, May). Tweets from Justin Bieber's heart: the dynamics of the location field in user profiles. In </a:t>
            </a:r>
            <a:r>
              <a:rPr sz="1200" lang="en" i="1">
                <a:solidFill>
                  <a:srgbClr val="000000"/>
                </a:solidFill>
                <a:latin typeface="Oxygen"/>
                <a:ea typeface="Oxygen"/>
                <a:cs typeface="Oxygen"/>
                <a:sym typeface="Oxygen"/>
              </a:rPr>
              <a:t>Proceedings of the SIGCHI Conference on Human Factors in Computing Systems</a:t>
            </a:r>
            <a:r>
              <a:rPr sz="1200" lang="en">
                <a:solidFill>
                  <a:srgbClr val="000000"/>
                </a:solidFill>
                <a:latin typeface="Oxygen"/>
                <a:ea typeface="Oxygen"/>
                <a:cs typeface="Oxygen"/>
                <a:sym typeface="Oxygen"/>
              </a:rPr>
              <a:t> (pp. 237-246). ACM.</a:t>
            </a:r>
          </a:p>
          <a:p>
            <a:pPr rtl="0" lvl="0">
              <a:buNone/>
            </a:pPr>
            <a:r>
              <a:rPr sz="1200" lang="en">
                <a:solidFill>
                  <a:srgbClr val="000000"/>
                </a:solidFill>
                <a:latin typeface="Oxygen"/>
                <a:ea typeface="Oxygen"/>
                <a:cs typeface="Oxygen"/>
                <a:sym typeface="Oxygen"/>
              </a:rPr>
              <a:t>[4 ] </a:t>
            </a:r>
            <a:r>
              <a:rPr u="sng" sz="1200" lang="en">
                <a:solidFill>
                  <a:schemeClr val="hlink"/>
                </a:solidFill>
                <a:latin typeface="Oxygen"/>
                <a:ea typeface="Oxygen"/>
                <a:cs typeface="Oxygen"/>
                <a:sym typeface="Oxygen"/>
                <a:hlinkClick r:id="rId3"/>
              </a:rPr>
              <a:t>https://dev.twitter.com/docs/api/1.1</a:t>
            </a:r>
          </a:p>
          <a:p>
            <a:pPr rtl="0" lvl="0">
              <a:buNone/>
            </a:pPr>
            <a:r>
              <a:rPr sz="1200" lang="en">
                <a:solidFill>
                  <a:srgbClr val="000000"/>
                </a:solidFill>
                <a:latin typeface="Oxygen"/>
                <a:ea typeface="Oxygen"/>
                <a:cs typeface="Oxygen"/>
                <a:sym typeface="Oxygen"/>
              </a:rPr>
              <a:t>[5] </a:t>
            </a:r>
            <a:r>
              <a:rPr u="sng" sz="1200" lang="en">
                <a:solidFill>
                  <a:schemeClr val="hlink"/>
                </a:solidFill>
                <a:latin typeface="Oxygen"/>
                <a:ea typeface="Oxygen"/>
                <a:cs typeface="Oxygen"/>
                <a:sym typeface="Oxygen"/>
                <a:hlinkClick r:id="rId4"/>
              </a:rPr>
              <a:t>http://www.nltk.org/</a:t>
            </a:r>
          </a:p>
          <a:p>
            <a:pPr rtl="0" lvl="0">
              <a:buNone/>
            </a:pPr>
            <a:r>
              <a:rPr sz="1200" lang="en">
                <a:solidFill>
                  <a:srgbClr val="000000"/>
                </a:solidFill>
                <a:latin typeface="Oxygen"/>
                <a:ea typeface="Oxygen"/>
                <a:cs typeface="Oxygen"/>
                <a:sym typeface="Oxygen"/>
              </a:rPr>
              <a:t>[6 ]</a:t>
            </a:r>
            <a:r>
              <a:rPr sz="1200" lang="en">
                <a:solidFill>
                  <a:srgbClr val="000000"/>
                </a:solidFill>
                <a:latin typeface="Oxygen"/>
                <a:ea typeface="Oxygen"/>
                <a:cs typeface="Oxygen"/>
                <a:sym typeface="Oxygen"/>
                <a:hlinkClick r:id="rId5"/>
              </a:rPr>
              <a:t>www.cartodb.com</a:t>
            </a:r>
          </a:p>
          <a:p>
            <a:pPr rtl="0" lvl="0">
              <a:buNone/>
            </a:pPr>
            <a:r>
              <a:rPr sz="1200" lang="en">
                <a:solidFill>
                  <a:srgbClr val="000000"/>
                </a:solidFill>
                <a:latin typeface="Oxygen"/>
                <a:ea typeface="Oxygen"/>
                <a:cs typeface="Oxygen"/>
                <a:sym typeface="Oxygen"/>
              </a:rPr>
              <a:t>[7 ]</a:t>
            </a:r>
            <a:r>
              <a:rPr sz="1200" lang="en">
                <a:solidFill>
                  <a:srgbClr val="000000"/>
                </a:solidFill>
                <a:latin typeface="Oxygen"/>
                <a:ea typeface="Oxygen"/>
                <a:cs typeface="Oxygen"/>
                <a:sym typeface="Oxygen"/>
                <a:hlinkClick r:id="rId6"/>
              </a:rPr>
              <a:t>www.csc.ncsu.edu/faculty/healey/tweet_viz/tweet_app/</a:t>
            </a:r>
          </a:p>
          <a:p>
            <a:r>
              <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y="0" x="0"/>
          <a:ext cy="0" cx="0"/>
          <a:chOff y="0" x="0"/>
          <a:chExt cy="0" cx="0"/>
        </a:xfrm>
      </p:grpSpPr>
      <p:pic>
        <p:nvPicPr>
          <p:cNvPr id="107" name="Shape 107"/>
          <p:cNvPicPr preferRelativeResize="0"/>
          <p:nvPr/>
        </p:nvPicPr>
        <p:blipFill>
          <a:blip r:embed="rId3"/>
          <a:stretch>
            <a:fillRect/>
          </a:stretch>
        </p:blipFill>
        <p:spPr>
          <a:xfrm>
            <a:off y="767825" x="0"/>
            <a:ext cy="4260675" cx="4388649"/>
          </a:xfrm>
          <a:prstGeom prst="rect">
            <a:avLst/>
          </a:prstGeom>
        </p:spPr>
      </p:pic>
      <p:pic>
        <p:nvPicPr>
          <p:cNvPr id="108" name="Shape 108"/>
          <p:cNvPicPr preferRelativeResize="0"/>
          <p:nvPr/>
        </p:nvPicPr>
        <p:blipFill>
          <a:blip r:embed="rId4"/>
          <a:stretch>
            <a:fillRect/>
          </a:stretch>
        </p:blipFill>
        <p:spPr>
          <a:xfrm>
            <a:off y="767825" x="4388650"/>
            <a:ext cy="4260675" cx="4755350"/>
          </a:xfrm>
          <a:prstGeom prst="rect">
            <a:avLst/>
          </a:prstGeom>
        </p:spPr>
      </p:pic>
      <p:sp>
        <p:nvSpPr>
          <p:cNvPr id="109" name="Shape 109"/>
          <p:cNvSpPr txBox="1"/>
          <p:nvPr/>
        </p:nvSpPr>
        <p:spPr>
          <a:xfrm>
            <a:off y="89700" x="140775"/>
            <a:ext cy="358200" cx="6115799"/>
          </a:xfrm>
          <a:prstGeom prst="rect">
            <a:avLst/>
          </a:prstGeom>
        </p:spPr>
        <p:txBody>
          <a:bodyPr bIns="91425" rIns="91425" lIns="91425" tIns="91425" anchor="t" anchorCtr="0">
            <a:noAutofit/>
          </a:bodyPr>
          <a:lstStyle/>
          <a:p>
            <a:pPr>
              <a:buNone/>
            </a:pPr>
            <a:r>
              <a:rPr sz="2400" lang="en">
                <a:latin typeface="Oxygen"/>
                <a:ea typeface="Oxygen"/>
                <a:cs typeface="Oxygen"/>
                <a:sym typeface="Oxygen"/>
              </a:rPr>
              <a:t>Questions ?</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y="0" x="0"/>
          <a:ext cy="0" cx="0"/>
          <a:chOff y="0" x="0"/>
          <a:chExt cy="0" cx="0"/>
        </a:xfrm>
      </p:grpSpPr>
      <p:sp>
        <p:nvSpPr>
          <p:cNvPr id="30" name="Shape 30"/>
          <p:cNvSpPr txBox="1"/>
          <p:nvPr>
            <p:ph type="title"/>
          </p:nvPr>
        </p:nvSpPr>
        <p:spPr>
          <a:xfrm>
            <a:off y="0" x="166375"/>
            <a:ext cy="511799" cx="3214799"/>
          </a:xfrm>
          <a:prstGeom prst="rect">
            <a:avLst/>
          </a:prstGeom>
        </p:spPr>
        <p:txBody>
          <a:bodyPr bIns="91425" rIns="91425" lIns="91425" tIns="91425" anchor="b" anchorCtr="0">
            <a:noAutofit/>
          </a:bodyPr>
          <a:lstStyle/>
          <a:p>
            <a:pPr>
              <a:buNone/>
            </a:pPr>
            <a:r>
              <a:rPr sz="2400" lang="en">
                <a:latin typeface="Oxygen"/>
                <a:ea typeface="Oxygen"/>
                <a:cs typeface="Oxygen"/>
                <a:sym typeface="Oxygen"/>
              </a:rPr>
              <a:t>Problem Statement</a:t>
            </a:r>
          </a:p>
        </p:txBody>
      </p:sp>
      <p:sp>
        <p:nvSpPr>
          <p:cNvPr id="31" name="Shape 31"/>
          <p:cNvSpPr txBox="1"/>
          <p:nvPr>
            <p:ph idx="1" type="body"/>
          </p:nvPr>
        </p:nvSpPr>
        <p:spPr>
          <a:xfrm>
            <a:off y="409575" x="166375"/>
            <a:ext cy="4733999" cx="8879699"/>
          </a:xfrm>
          <a:prstGeom prst="rect">
            <a:avLst/>
          </a:prstGeom>
        </p:spPr>
        <p:txBody>
          <a:bodyPr bIns="91425" rIns="91425" lIns="91425" tIns="91425" anchor="t" anchorCtr="0">
            <a:noAutofit/>
          </a:bodyPr>
          <a:lstStyle/>
          <a:p>
            <a:pPr>
              <a:buNone/>
            </a:pPr>
            <a:r>
              <a:rPr sz="1400" lang="en">
                <a:latin typeface="Oxygen"/>
                <a:ea typeface="Oxygen"/>
                <a:cs typeface="Oxygen"/>
                <a:sym typeface="Oxygen"/>
              </a:rPr>
              <a:t>Extract  live feeds from twitter in real-time, mine the data obtained and perform natural language processing and classify the data obtained to eventually map ‘happiness’ and ‘frustration’ on top of the World Map, by calculating the sentiments of the tweets </a:t>
            </a:r>
          </a:p>
        </p:txBody>
      </p:sp>
      <p:sp>
        <p:nvSpPr>
          <p:cNvPr id="32" name="Shape 32"/>
          <p:cNvSpPr/>
          <p:nvPr/>
        </p:nvSpPr>
        <p:spPr>
          <a:xfrm>
            <a:off y="1415362" x="2202775"/>
            <a:ext cy="857400" cx="16761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lgn="ctr">
              <a:buNone/>
            </a:pPr>
            <a:r>
              <a:rPr lang="en">
                <a:latin typeface="Oxygen"/>
                <a:ea typeface="Oxygen"/>
                <a:cs typeface="Oxygen"/>
                <a:sym typeface="Oxygen"/>
              </a:rPr>
              <a:t>Data extraction</a:t>
            </a:r>
          </a:p>
        </p:txBody>
      </p:sp>
      <p:sp>
        <p:nvSpPr>
          <p:cNvPr id="33" name="Shape 33"/>
          <p:cNvSpPr/>
          <p:nvPr/>
        </p:nvSpPr>
        <p:spPr>
          <a:xfrm>
            <a:off y="1415375" x="4445850"/>
            <a:ext cy="857400" cx="1401299"/>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lgn="ctr">
              <a:buNone/>
            </a:pPr>
            <a:r>
              <a:rPr lang="en">
                <a:latin typeface="Oxygen"/>
                <a:ea typeface="Oxygen"/>
                <a:cs typeface="Oxygen"/>
                <a:sym typeface="Oxygen"/>
              </a:rPr>
              <a:t>Data Mining</a:t>
            </a:r>
          </a:p>
        </p:txBody>
      </p:sp>
      <p:sp>
        <p:nvSpPr>
          <p:cNvPr id="34" name="Shape 34"/>
          <p:cNvSpPr/>
          <p:nvPr/>
        </p:nvSpPr>
        <p:spPr>
          <a:xfrm>
            <a:off y="1415362" x="6688925"/>
            <a:ext cy="857400" cx="16761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lgn="ctr">
              <a:buNone/>
            </a:pPr>
            <a:r>
              <a:rPr lang="en">
                <a:latin typeface="Oxygen"/>
                <a:ea typeface="Oxygen"/>
                <a:cs typeface="Oxygen"/>
                <a:sym typeface="Oxygen"/>
              </a:rPr>
              <a:t>Sentiment analysis</a:t>
            </a:r>
          </a:p>
        </p:txBody>
      </p:sp>
      <p:pic>
        <p:nvPicPr>
          <p:cNvPr id="35" name="Shape 35"/>
          <p:cNvPicPr preferRelativeResize="0"/>
          <p:nvPr/>
        </p:nvPicPr>
        <p:blipFill>
          <a:blip r:embed="rId3"/>
          <a:stretch>
            <a:fillRect/>
          </a:stretch>
        </p:blipFill>
        <p:spPr>
          <a:xfrm>
            <a:off y="1244237" x="295650"/>
            <a:ext cy="1302075" cx="1302075"/>
          </a:xfrm>
          <a:prstGeom prst="rect">
            <a:avLst/>
          </a:prstGeom>
        </p:spPr>
      </p:pic>
      <p:pic>
        <p:nvPicPr>
          <p:cNvPr id="36" name="Shape 36"/>
          <p:cNvPicPr preferRelativeResize="0"/>
          <p:nvPr/>
        </p:nvPicPr>
        <p:blipFill>
          <a:blip r:embed="rId4"/>
          <a:stretch>
            <a:fillRect/>
          </a:stretch>
        </p:blipFill>
        <p:spPr>
          <a:xfrm>
            <a:off y="2460425" x="3041775"/>
            <a:ext cy="933500" cx="933500"/>
          </a:xfrm>
          <a:prstGeom prst="rect">
            <a:avLst/>
          </a:prstGeom>
        </p:spPr>
      </p:pic>
      <p:pic>
        <p:nvPicPr>
          <p:cNvPr id="37" name="Shape 37"/>
          <p:cNvPicPr preferRelativeResize="0"/>
          <p:nvPr/>
        </p:nvPicPr>
        <p:blipFill>
          <a:blip r:embed="rId5"/>
          <a:stretch>
            <a:fillRect/>
          </a:stretch>
        </p:blipFill>
        <p:spPr>
          <a:xfrm>
            <a:off y="2571212" x="4817150"/>
            <a:ext cy="711925" cx="933499"/>
          </a:xfrm>
          <a:prstGeom prst="rect">
            <a:avLst/>
          </a:prstGeom>
        </p:spPr>
      </p:pic>
      <p:pic>
        <p:nvPicPr>
          <p:cNvPr id="38" name="Shape 38"/>
          <p:cNvPicPr preferRelativeResize="0"/>
          <p:nvPr/>
        </p:nvPicPr>
        <p:blipFill>
          <a:blip r:embed="rId6"/>
          <a:stretch>
            <a:fillRect/>
          </a:stretch>
        </p:blipFill>
        <p:spPr>
          <a:xfrm>
            <a:off y="3581575" x="3041773"/>
            <a:ext cy="1498975" cx="2860176"/>
          </a:xfrm>
          <a:prstGeom prst="rect">
            <a:avLst/>
          </a:prstGeom>
        </p:spPr>
      </p:pic>
      <p:sp>
        <p:nvSpPr>
          <p:cNvPr id="39" name="Shape 39"/>
          <p:cNvSpPr/>
          <p:nvPr/>
        </p:nvSpPr>
        <p:spPr>
          <a:xfrm>
            <a:off y="1791425" x="1509825"/>
            <a:ext cy="192000" cx="3711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
        <p:nvSpPr>
          <p:cNvPr id="40" name="Shape 40"/>
          <p:cNvSpPr/>
          <p:nvPr/>
        </p:nvSpPr>
        <p:spPr>
          <a:xfrm>
            <a:off y="1799287" x="3976812"/>
            <a:ext cy="192000" cx="3711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
        <p:nvSpPr>
          <p:cNvPr id="41" name="Shape 41"/>
          <p:cNvSpPr/>
          <p:nvPr/>
        </p:nvSpPr>
        <p:spPr>
          <a:xfrm>
            <a:off y="1791412" x="6082487"/>
            <a:ext cy="192000" cx="3711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
        <p:nvSpPr>
          <p:cNvPr id="42" name="Shape 42"/>
          <p:cNvSpPr/>
          <p:nvPr/>
        </p:nvSpPr>
        <p:spPr>
          <a:xfrm>
            <a:off y="2466925" x="6359050"/>
            <a:ext cy="711899" cx="1177199"/>
          </a:xfrm>
          <a:prstGeom prst="leftUpArrow">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 name="Shape 46"/>
        <p:cNvGrpSpPr/>
        <p:nvPr/>
      </p:nvGrpSpPr>
      <p:grpSpPr>
        <a:xfrm>
          <a:off y="0" x="0"/>
          <a:ext cy="0" cx="0"/>
          <a:chOff y="0" x="0"/>
          <a:chExt cy="0" cx="0"/>
        </a:xfrm>
      </p:grpSpPr>
      <p:sp>
        <p:nvSpPr>
          <p:cNvPr id="47" name="Shape 47"/>
          <p:cNvSpPr txBox="1"/>
          <p:nvPr>
            <p:ph type="title"/>
          </p:nvPr>
        </p:nvSpPr>
        <p:spPr>
          <a:xfrm>
            <a:off y="205978" x="457200"/>
            <a:ext cy="857400" cx="8229600"/>
          </a:xfrm>
          <a:prstGeom prst="rect">
            <a:avLst/>
          </a:prstGeom>
        </p:spPr>
        <p:txBody>
          <a:bodyPr bIns="91425" rIns="91425" lIns="91425" tIns="91425" anchor="b" anchorCtr="0">
            <a:noAutofit/>
          </a:bodyPr>
          <a:lstStyle/>
          <a:p>
            <a:pPr>
              <a:buNone/>
            </a:pPr>
            <a:r>
              <a:rPr sz="2400" lang="en">
                <a:latin typeface="Oxygen"/>
                <a:ea typeface="Oxygen"/>
                <a:cs typeface="Oxygen"/>
                <a:sym typeface="Oxygen"/>
              </a:rPr>
              <a:t>Data Extraction</a:t>
            </a:r>
          </a:p>
        </p:txBody>
      </p:sp>
      <p:sp>
        <p:nvSpPr>
          <p:cNvPr id="48" name="Shape 4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buNone/>
            </a:pPr>
            <a:r>
              <a:rPr sz="1800" lang="en">
                <a:latin typeface="Oxygen"/>
                <a:ea typeface="Oxygen"/>
                <a:cs typeface="Oxygen"/>
                <a:sym typeface="Oxygen"/>
              </a:rPr>
              <a:t>Tweets</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Twitter REST API</a:t>
            </a:r>
            <a:r>
              <a:rPr baseline="30000" sz="1400" lang="en">
                <a:latin typeface="Oxygen"/>
                <a:ea typeface="Oxygen"/>
                <a:cs typeface="Oxygen"/>
                <a:sym typeface="Oxygen"/>
              </a:rPr>
              <a:t>[4]</a:t>
            </a:r>
            <a:r>
              <a:rPr sz="1400" lang="en">
                <a:latin typeface="Oxygen"/>
                <a:ea typeface="Oxygen"/>
                <a:cs typeface="Oxygen"/>
                <a:sym typeface="Oxygen"/>
              </a:rPr>
              <a:t>, Twitter Search API</a:t>
            </a:r>
            <a:r>
              <a:rPr baseline="30000" sz="1400" lang="en">
                <a:latin typeface="Oxygen"/>
                <a:ea typeface="Oxygen"/>
                <a:cs typeface="Oxygen"/>
                <a:sym typeface="Oxygen"/>
              </a:rPr>
              <a:t>[4]</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Twitter does not provide completely mined streams</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JSON format. </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Python libraries for removing the noise</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TweeQL, Tweepy</a:t>
            </a:r>
            <a:r>
              <a:rPr baseline="30000" sz="1400" lang="en">
                <a:latin typeface="Oxygen"/>
                <a:ea typeface="Oxygen"/>
                <a:cs typeface="Oxygen"/>
                <a:sym typeface="Oxygen"/>
              </a:rPr>
              <a:t>[1]</a:t>
            </a:r>
            <a:r>
              <a:rPr sz="1400" lang="en">
                <a:latin typeface="Oxygen"/>
                <a:ea typeface="Oxygen"/>
                <a:cs typeface="Oxygen"/>
                <a:sym typeface="Oxygen"/>
              </a:rPr>
              <a:t> provides interfaces to extract tweets</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Remove retweets</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#tags, emoticons</a:t>
            </a:r>
          </a:p>
          <a:p>
            <a:pPr rtl="0" lvl="0">
              <a:lnSpc>
                <a:spcPct val="115000"/>
              </a:lnSpc>
              <a:buNone/>
            </a:pPr>
            <a:r>
              <a:rPr sz="1800" lang="en">
                <a:latin typeface="Oxygen"/>
                <a:ea typeface="Oxygen"/>
                <a:cs typeface="Oxygen"/>
                <a:sym typeface="Oxygen"/>
              </a:rPr>
              <a:t>Location Data</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Only 3% tweets are geo-annotated </a:t>
            </a:r>
            <a:r>
              <a:rPr baseline="30000" sz="1400" lang="en">
                <a:latin typeface="Oxygen"/>
                <a:ea typeface="Oxygen"/>
                <a:cs typeface="Oxygen"/>
                <a:sym typeface="Oxygen"/>
              </a:rPr>
              <a:t>[2] [3]</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Extracting geo-location using POS tagging</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Bounding box and location from users profile</a:t>
            </a:r>
          </a:p>
          <a:p>
            <a:pPr lvl="0" indent="-317500" marL="457200">
              <a:lnSpc>
                <a:spcPct val="115000"/>
              </a:lnSpc>
              <a:buClr>
                <a:schemeClr val="dk1"/>
              </a:buClr>
              <a:buSzPct val="166666"/>
              <a:buFont typeface="Arial"/>
              <a:buChar char="•"/>
            </a:pPr>
            <a:r>
              <a:rPr sz="1400" lang="en">
                <a:latin typeface="Oxygen"/>
                <a:ea typeface="Oxygen"/>
                <a:cs typeface="Oxygen"/>
                <a:sym typeface="Oxygen"/>
              </a:rPr>
              <a:t>From past tweets or connections</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y="0" x="0"/>
          <a:ext cy="0" cx="0"/>
          <a:chOff y="0" x="0"/>
          <a:chExt cy="0" cx="0"/>
        </a:xfrm>
      </p:grpSpPr>
      <p:sp>
        <p:nvSpPr>
          <p:cNvPr id="53" name="Shape 53"/>
          <p:cNvSpPr txBox="1"/>
          <p:nvPr>
            <p:ph type="title"/>
          </p:nvPr>
        </p:nvSpPr>
        <p:spPr>
          <a:xfrm>
            <a:off y="205978" x="457200"/>
            <a:ext cy="857400" cx="8229600"/>
          </a:xfrm>
          <a:prstGeom prst="rect">
            <a:avLst/>
          </a:prstGeom>
        </p:spPr>
        <p:txBody>
          <a:bodyPr bIns="91425" rIns="91425" lIns="91425" tIns="91425" anchor="b" anchorCtr="0">
            <a:noAutofit/>
          </a:bodyPr>
          <a:lstStyle/>
          <a:p>
            <a:pPr rtl="0" lvl="0">
              <a:buNone/>
            </a:pPr>
            <a:r>
              <a:rPr sz="2400" lang="en">
                <a:latin typeface="Oxygen"/>
                <a:ea typeface="Oxygen"/>
                <a:cs typeface="Oxygen"/>
                <a:sym typeface="Oxygen"/>
              </a:rPr>
              <a:t>Data Extraction</a:t>
            </a:r>
          </a:p>
        </p:txBody>
      </p:sp>
      <p:sp>
        <p:nvSpPr>
          <p:cNvPr id="54" name="Shape 5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buNone/>
            </a:pPr>
            <a:r>
              <a:rPr sz="2400" lang="en"/>
              <a:t>
</a:t>
            </a:r>
            <a:r>
              <a:rPr sz="1800" lang="en">
                <a:latin typeface="Oxygen"/>
                <a:ea typeface="Oxygen"/>
                <a:cs typeface="Oxygen"/>
                <a:sym typeface="Oxygen"/>
              </a:rPr>
              <a:t>Natural Language Processing</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NLTK</a:t>
            </a:r>
            <a:r>
              <a:rPr baseline="30000" sz="1400" lang="en">
                <a:latin typeface="Oxygen"/>
                <a:ea typeface="Oxygen"/>
                <a:cs typeface="Oxygen"/>
                <a:sym typeface="Oxygen"/>
              </a:rPr>
              <a:t>[5]</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Tokenizing streams/word segmentation</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Obtaining POS</a:t>
            </a:r>
          </a:p>
          <a:p>
            <a:pPr rtl="0" lvl="0" indent="-317500" marL="457200">
              <a:lnSpc>
                <a:spcPct val="115000"/>
              </a:lnSpc>
              <a:buClr>
                <a:schemeClr val="dk1"/>
              </a:buClr>
              <a:buSzPct val="166666"/>
              <a:buFont typeface="Arial"/>
              <a:buChar char="•"/>
            </a:pPr>
            <a:r>
              <a:rPr sz="1400" lang="en">
                <a:latin typeface="Oxygen"/>
                <a:ea typeface="Oxygen"/>
                <a:cs typeface="Oxygen"/>
                <a:sym typeface="Oxygen"/>
              </a:rPr>
              <a:t>Location Data</a:t>
            </a:r>
          </a:p>
          <a:p>
            <a:r>
              <a:t/>
            </a:r>
          </a:p>
          <a:p>
            <a:r>
              <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y="0" x="0"/>
          <a:ext cy="0" cx="0"/>
          <a:chOff y="0" x="0"/>
          <a:chExt cy="0" cx="0"/>
        </a:xfrm>
      </p:grpSpPr>
      <p:sp>
        <p:nvSpPr>
          <p:cNvPr id="59" name="Shape 59"/>
          <p:cNvSpPr txBox="1"/>
          <p:nvPr>
            <p:ph type="title"/>
          </p:nvPr>
        </p:nvSpPr>
        <p:spPr>
          <a:xfrm>
            <a:off y="205978" x="457200"/>
            <a:ext cy="857400" cx="8229600"/>
          </a:xfrm>
          <a:prstGeom prst="rect">
            <a:avLst/>
          </a:prstGeom>
        </p:spPr>
        <p:txBody>
          <a:bodyPr bIns="91425" rIns="91425" lIns="91425" tIns="91425" anchor="b" anchorCtr="0">
            <a:noAutofit/>
          </a:bodyPr>
          <a:lstStyle/>
          <a:p>
            <a:pPr>
              <a:buNone/>
            </a:pPr>
            <a:r>
              <a:rPr sz="2400" lang="en">
                <a:latin typeface="Oxygen"/>
                <a:ea typeface="Oxygen"/>
                <a:cs typeface="Oxygen"/>
                <a:sym typeface="Oxygen"/>
              </a:rPr>
              <a:t>Sentiment Analysis</a:t>
            </a:r>
          </a:p>
        </p:txBody>
      </p:sp>
      <p:sp>
        <p:nvSpPr>
          <p:cNvPr id="60" name="Shape 6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1800" lang="en">
                <a:latin typeface="Oxygen"/>
                <a:ea typeface="Oxygen"/>
                <a:cs typeface="Oxygen"/>
                <a:sym typeface="Oxygen"/>
              </a:rPr>
              <a:t>
</a:t>
            </a:r>
          </a:p>
          <a:p>
            <a:r>
              <a:t/>
            </a:r>
          </a:p>
          <a:p>
            <a:pPr rtl="0" lvl="0" indent="-317500" marL="457200">
              <a:lnSpc>
                <a:spcPct val="115000"/>
              </a:lnSpc>
              <a:buClr>
                <a:schemeClr val="dk1"/>
              </a:buClr>
              <a:buSzPct val="100000"/>
              <a:buFont typeface="Oxygen"/>
              <a:buChar char="●"/>
            </a:pPr>
            <a:r>
              <a:rPr sz="1400" lang="en">
                <a:latin typeface="Oxygen"/>
                <a:ea typeface="Oxygen"/>
                <a:cs typeface="Oxygen"/>
                <a:sym typeface="Oxygen"/>
              </a:rPr>
              <a:t>Library - two options</a:t>
            </a:r>
          </a:p>
          <a:p>
            <a:pPr rtl="0" lvl="1" indent="-317500" marL="914400">
              <a:lnSpc>
                <a:spcPct val="115000"/>
              </a:lnSpc>
              <a:buClr>
                <a:schemeClr val="dk1"/>
              </a:buClr>
              <a:buSzPct val="100000"/>
              <a:buFont typeface="Oxygen"/>
              <a:buChar char="○"/>
            </a:pPr>
            <a:r>
              <a:rPr sz="1400" lang="en">
                <a:latin typeface="Oxygen"/>
                <a:ea typeface="Oxygen"/>
                <a:cs typeface="Oxygen"/>
                <a:sym typeface="Oxygen"/>
              </a:rPr>
              <a:t>Create our own dictionary of words</a:t>
            </a:r>
          </a:p>
          <a:p>
            <a:pPr rtl="0" lvl="2" indent="-317500" marL="1371600">
              <a:lnSpc>
                <a:spcPct val="115000"/>
              </a:lnSpc>
              <a:buClr>
                <a:schemeClr val="dk1"/>
              </a:buClr>
              <a:buSzPct val="100000"/>
              <a:buFont typeface="Oxygen"/>
              <a:buChar char="■"/>
            </a:pPr>
            <a:r>
              <a:rPr sz="1400" lang="en">
                <a:latin typeface="Oxygen"/>
                <a:ea typeface="Oxygen"/>
                <a:cs typeface="Oxygen"/>
                <a:sym typeface="Oxygen"/>
              </a:rPr>
              <a:t>classify them as happy/sad</a:t>
            </a:r>
          </a:p>
          <a:p>
            <a:pPr rtl="0" lvl="2" indent="-317500" marL="1371600">
              <a:lnSpc>
                <a:spcPct val="115000"/>
              </a:lnSpc>
              <a:buClr>
                <a:schemeClr val="dk1"/>
              </a:buClr>
              <a:buSzPct val="100000"/>
              <a:buFont typeface="Oxygen"/>
              <a:buChar char="■"/>
            </a:pPr>
            <a:r>
              <a:rPr sz="1400" lang="en">
                <a:latin typeface="Oxygen"/>
                <a:ea typeface="Oxygen"/>
                <a:cs typeface="Oxygen"/>
                <a:sym typeface="Oxygen"/>
              </a:rPr>
              <a:t>specify rating to each word</a:t>
            </a:r>
          </a:p>
          <a:p>
            <a:pPr rtl="0" lvl="1" indent="-317500" marL="914400">
              <a:lnSpc>
                <a:spcPct val="115000"/>
              </a:lnSpc>
              <a:buClr>
                <a:schemeClr val="dk1"/>
              </a:buClr>
              <a:buSzPct val="100000"/>
              <a:buFont typeface="Oxygen"/>
              <a:buChar char="○"/>
            </a:pPr>
            <a:r>
              <a:rPr sz="1400" lang="en">
                <a:latin typeface="Oxygen"/>
                <a:ea typeface="Oxygen"/>
                <a:cs typeface="Oxygen"/>
                <a:sym typeface="Oxygen"/>
              </a:rPr>
              <a:t>Use ANEW dictionary*</a:t>
            </a:r>
          </a:p>
          <a:p>
            <a:pPr rtl="0" lvl="2" indent="-317500" marL="1371600">
              <a:lnSpc>
                <a:spcPct val="115000"/>
              </a:lnSpc>
              <a:buClr>
                <a:schemeClr val="dk1"/>
              </a:buClr>
              <a:buSzPct val="100000"/>
              <a:buFont typeface="Oxygen"/>
              <a:buChar char="■"/>
            </a:pPr>
            <a:r>
              <a:rPr sz="1400" lang="en">
                <a:latin typeface="Oxygen"/>
                <a:ea typeface="Oxygen"/>
                <a:cs typeface="Oxygen"/>
                <a:sym typeface="Oxygen"/>
              </a:rPr>
              <a:t>has database of 1034 words</a:t>
            </a:r>
          </a:p>
          <a:p>
            <a:pPr rtl="0" lvl="2" indent="-317500" marL="1371600">
              <a:lnSpc>
                <a:spcPct val="115000"/>
              </a:lnSpc>
              <a:buClr>
                <a:schemeClr val="dk1"/>
              </a:buClr>
              <a:buSzPct val="100000"/>
              <a:buFont typeface="Oxygen"/>
              <a:buChar char="■"/>
            </a:pPr>
            <a:r>
              <a:rPr sz="1400" lang="en">
                <a:latin typeface="Oxygen"/>
                <a:ea typeface="Oxygen"/>
                <a:cs typeface="Oxygen"/>
                <a:sym typeface="Oxygen"/>
              </a:rPr>
              <a:t>has valence, arousal, dominance measures</a:t>
            </a:r>
          </a:p>
          <a:p>
            <a:r>
              <a:t/>
            </a:r>
          </a:p>
          <a:p>
            <a:pPr rtl="0" lvl="0">
              <a:lnSpc>
                <a:spcPct val="115000"/>
              </a:lnSpc>
              <a:spcBef>
                <a:spcPts val="0"/>
              </a:spcBef>
              <a:buClr>
                <a:schemeClr val="dk1"/>
              </a:buClr>
              <a:buSzPct val="78571"/>
              <a:buFont typeface="Arial"/>
              <a:buNone/>
            </a:pPr>
            <a:r>
              <a:rPr sz="1400" lang="en">
                <a:latin typeface="Oxygen"/>
                <a:ea typeface="Oxygen"/>
                <a:cs typeface="Oxygen"/>
                <a:sym typeface="Oxygen"/>
              </a:rPr>
              <a:t>* The Center for the Study of Emotion and Attention, University of Florida</a:t>
            </a:r>
          </a:p>
          <a:p>
            <a:r>
              <a:t/>
            </a:r>
          </a:p>
        </p:txBody>
      </p:sp>
      <p:sp>
        <p:nvSpPr>
          <p:cNvPr id="61" name="Shape 61"/>
          <p:cNvSpPr/>
          <p:nvPr/>
        </p:nvSpPr>
        <p:spPr>
          <a:xfrm>
            <a:off y="1200150" x="2357775"/>
            <a:ext cy="787800" cx="18141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lgn="ctr">
              <a:buNone/>
            </a:pPr>
            <a:r>
              <a:rPr lang="en">
                <a:latin typeface="Oxygen"/>
                <a:ea typeface="Oxygen"/>
                <a:cs typeface="Oxygen"/>
                <a:sym typeface="Oxygen"/>
              </a:rPr>
              <a:t>Compute happiness measure for each word</a:t>
            </a:r>
          </a:p>
        </p:txBody>
      </p:sp>
      <p:sp>
        <p:nvSpPr>
          <p:cNvPr id="62" name="Shape 62"/>
          <p:cNvSpPr/>
          <p:nvPr/>
        </p:nvSpPr>
        <p:spPr>
          <a:xfrm>
            <a:off y="1420642" x="708150"/>
            <a:ext cy="346799" cx="10686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lgn="ctr">
              <a:buNone/>
            </a:pPr>
            <a:r>
              <a:rPr lang="en">
                <a:latin typeface="Oxygen"/>
                <a:ea typeface="Oxygen"/>
                <a:cs typeface="Oxygen"/>
                <a:sym typeface="Oxygen"/>
              </a:rPr>
              <a:t>Tweet</a:t>
            </a:r>
          </a:p>
        </p:txBody>
      </p:sp>
      <p:sp>
        <p:nvSpPr>
          <p:cNvPr id="63" name="Shape 63"/>
          <p:cNvSpPr/>
          <p:nvPr/>
        </p:nvSpPr>
        <p:spPr>
          <a:xfrm>
            <a:off y="1273798" x="4833400"/>
            <a:ext cy="640499" cx="17394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lgn="ctr">
              <a:buNone/>
            </a:pPr>
            <a:r>
              <a:rPr lang="en">
                <a:latin typeface="Oxygen"/>
                <a:ea typeface="Oxygen"/>
                <a:cs typeface="Oxygen"/>
                <a:sym typeface="Oxygen"/>
              </a:rPr>
              <a:t>Compute average happiness measure</a:t>
            </a:r>
          </a:p>
        </p:txBody>
      </p:sp>
      <p:sp>
        <p:nvSpPr>
          <p:cNvPr id="64" name="Shape 64"/>
          <p:cNvSpPr/>
          <p:nvPr/>
        </p:nvSpPr>
        <p:spPr>
          <a:xfrm>
            <a:off y="1331401" x="7404550"/>
            <a:ext cy="525299" cx="11430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lgn="ctr">
              <a:buNone/>
            </a:pPr>
            <a:r>
              <a:rPr lang="en">
                <a:latin typeface="Oxygen"/>
                <a:ea typeface="Oxygen"/>
                <a:cs typeface="Oxygen"/>
                <a:sym typeface="Oxygen"/>
              </a:rPr>
              <a:t>Mark it on map</a:t>
            </a:r>
          </a:p>
        </p:txBody>
      </p:sp>
      <p:sp>
        <p:nvSpPr>
          <p:cNvPr id="65" name="Shape 65"/>
          <p:cNvSpPr/>
          <p:nvPr/>
        </p:nvSpPr>
        <p:spPr>
          <a:xfrm>
            <a:off y="1494600" x="1838724"/>
            <a:ext cy="198899" cx="453599"/>
          </a:xfrm>
          <a:prstGeom prst="notchedRightArrow">
            <a:avLst>
              <a:gd fmla="val 50000" name="adj1"/>
              <a:gd fmla="val 50000" name="adj2"/>
            </a:avLst>
          </a:prstGeom>
          <a:solidFill>
            <a:srgbClr val="CFE2F3"/>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
        <p:nvSpPr>
          <p:cNvPr id="66" name="Shape 66"/>
          <p:cNvSpPr/>
          <p:nvPr/>
        </p:nvSpPr>
        <p:spPr>
          <a:xfrm>
            <a:off y="1494600" x="4242125"/>
            <a:ext cy="198899" cx="520500"/>
          </a:xfrm>
          <a:prstGeom prst="notchedRightArrow">
            <a:avLst>
              <a:gd fmla="val 50000" name="adj1"/>
              <a:gd fmla="val 50000" name="adj2"/>
            </a:avLst>
          </a:prstGeom>
          <a:solidFill>
            <a:srgbClr val="CFE2F3"/>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
        <p:nvSpPr>
          <p:cNvPr id="67" name="Shape 67"/>
          <p:cNvSpPr/>
          <p:nvPr/>
        </p:nvSpPr>
        <p:spPr>
          <a:xfrm>
            <a:off y="1494600" x="6643825"/>
            <a:ext cy="198899" cx="689700"/>
          </a:xfrm>
          <a:prstGeom prst="notchedRightArrow">
            <a:avLst>
              <a:gd fmla="val 50000" name="adj1"/>
              <a:gd fmla="val 50000" name="adj2"/>
            </a:avLst>
          </a:prstGeom>
          <a:solidFill>
            <a:srgbClr val="CFE2F3"/>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y="0" x="0"/>
          <a:ext cy="0" cx="0"/>
          <a:chOff y="0" x="0"/>
          <a:chExt cy="0" cx="0"/>
        </a:xfrm>
      </p:grpSpPr>
      <p:sp>
        <p:nvSpPr>
          <p:cNvPr id="72" name="Shape 72"/>
          <p:cNvSpPr txBox="1"/>
          <p:nvPr>
            <p:ph type="title"/>
          </p:nvPr>
        </p:nvSpPr>
        <p:spPr>
          <a:xfrm>
            <a:off y="205978" x="457200"/>
            <a:ext cy="857400" cx="8229600"/>
          </a:xfrm>
          <a:prstGeom prst="rect">
            <a:avLst/>
          </a:prstGeom>
        </p:spPr>
        <p:txBody>
          <a:bodyPr bIns="91425" rIns="91425" lIns="91425" tIns="91425" anchor="b" anchorCtr="0">
            <a:noAutofit/>
          </a:bodyPr>
          <a:lstStyle/>
          <a:p>
            <a:pPr>
              <a:buNone/>
            </a:pPr>
            <a:r>
              <a:rPr sz="2400" lang="en">
                <a:latin typeface="Oxygen"/>
                <a:ea typeface="Oxygen"/>
                <a:cs typeface="Oxygen"/>
                <a:sym typeface="Oxygen"/>
              </a:rPr>
              <a:t>Visualization</a:t>
            </a:r>
          </a:p>
        </p:txBody>
      </p:sp>
      <p:sp>
        <p:nvSpPr>
          <p:cNvPr id="73" name="Shape 73"/>
          <p:cNvSpPr txBox="1"/>
          <p:nvPr>
            <p:ph idx="1" type="body"/>
          </p:nvPr>
        </p:nvSpPr>
        <p:spPr>
          <a:xfrm>
            <a:off y="1238550" x="457200"/>
            <a:ext cy="3725699" cx="8609999"/>
          </a:xfrm>
          <a:prstGeom prst="rect">
            <a:avLst/>
          </a:prstGeom>
        </p:spPr>
        <p:txBody>
          <a:bodyPr bIns="91425" rIns="91425" lIns="91425" tIns="91425" anchor="t" anchorCtr="0">
            <a:noAutofit/>
          </a:bodyPr>
          <a:lstStyle/>
          <a:p>
            <a:pPr rtl="0" lvl="0">
              <a:buNone/>
            </a:pPr>
            <a:r>
              <a:rPr sz="1400" lang="en">
                <a:latin typeface="Oxygen"/>
                <a:ea typeface="Oxygen"/>
                <a:cs typeface="Oxygen"/>
                <a:sym typeface="Oxygen"/>
              </a:rPr>
              <a:t>Limitations of currently functional </a:t>
            </a:r>
          </a:p>
          <a:p>
            <a:pPr rtl="0" lvl="0">
              <a:buNone/>
            </a:pPr>
            <a:r>
              <a:rPr sz="1400" lang="en">
                <a:latin typeface="Oxygen"/>
                <a:ea typeface="Oxygen"/>
                <a:cs typeface="Oxygen"/>
                <a:sym typeface="Oxygen"/>
              </a:rPr>
              <a:t>visualizations</a:t>
            </a:r>
          </a:p>
          <a:p>
            <a:pPr rtl="0" lvl="0">
              <a:buNone/>
            </a:pPr>
            <a:r>
              <a:rPr sz="1400" lang="en">
                <a:latin typeface="Oxygen"/>
                <a:ea typeface="Oxygen"/>
                <a:cs typeface="Oxygen"/>
                <a:sym typeface="Oxygen"/>
              </a:rPr>
              <a:t>eg- Sentiment viz </a:t>
            </a:r>
            <a:r>
              <a:rPr baseline="30000" sz="1400" lang="en">
                <a:latin typeface="Oxygen"/>
                <a:ea typeface="Oxygen"/>
                <a:cs typeface="Oxygen"/>
                <a:sym typeface="Oxygen"/>
              </a:rPr>
              <a:t>[7]</a:t>
            </a:r>
          </a:p>
          <a:p>
            <a:pPr rtl="0" lvl="0">
              <a:buNone/>
            </a:pPr>
            <a:r>
              <a:rPr sz="1400" lang="en">
                <a:latin typeface="Oxygen"/>
                <a:ea typeface="Oxygen"/>
                <a:cs typeface="Oxygen"/>
                <a:sym typeface="Oxygen"/>
              </a:rPr>
              <a:t>lack a dynamic ,real time feature </a:t>
            </a:r>
          </a:p>
          <a:p>
            <a:pPr rtl="0" lvl="0">
              <a:buNone/>
            </a:pPr>
            <a:r>
              <a:rPr sz="1400" lang="en">
                <a:latin typeface="Oxygen"/>
                <a:ea typeface="Oxygen"/>
                <a:cs typeface="Oxygen"/>
                <a:sym typeface="Oxygen"/>
              </a:rPr>
              <a:t> </a:t>
            </a:r>
          </a:p>
          <a:p>
            <a:r>
              <a:t/>
            </a:r>
          </a:p>
          <a:p>
            <a:pPr rtl="0" lvl="0">
              <a:buNone/>
            </a:pPr>
            <a:r>
              <a:rPr sz="1400" lang="en">
                <a:latin typeface="Oxygen"/>
                <a:ea typeface="Oxygen"/>
                <a:cs typeface="Oxygen"/>
                <a:sym typeface="Oxygen"/>
              </a:rPr>
              <a:t>CartoDB </a:t>
            </a:r>
            <a:r>
              <a:rPr baseline="30000" sz="1400" lang="en">
                <a:latin typeface="Oxygen"/>
                <a:ea typeface="Oxygen"/>
                <a:cs typeface="Oxygen"/>
                <a:sym typeface="Oxygen"/>
              </a:rPr>
              <a:t>[6]</a:t>
            </a:r>
          </a:p>
          <a:p>
            <a:pPr rtl="0" lvl="0">
              <a:buNone/>
            </a:pPr>
            <a:r>
              <a:rPr sz="1400" lang="en">
                <a:latin typeface="Oxygen"/>
                <a:ea typeface="Oxygen"/>
                <a:cs typeface="Oxygen"/>
                <a:sym typeface="Oxygen"/>
              </a:rPr>
              <a:t>Open Source - built on PostgreSQL,PostGIS,Mapnik,NodeJS</a:t>
            </a:r>
            <a:br>
              <a:rPr sz="1400" lang="en">
                <a:latin typeface="Oxygen"/>
                <a:ea typeface="Oxygen"/>
                <a:cs typeface="Oxygen"/>
                <a:sym typeface="Oxygen"/>
              </a:rPr>
            </a:br>
            <a:r>
              <a:rPr sz="1400" lang="en">
                <a:latin typeface="Oxygen"/>
                <a:ea typeface="Oxygen"/>
                <a:cs typeface="Oxygen"/>
                <a:sym typeface="Oxygen"/>
              </a:rPr>
              <a:t>Provides javascript  and CSS libraries - CartoDB.js , CartoCSS</a:t>
            </a:r>
          </a:p>
          <a:p>
            <a:pPr rtl="0" lvl="0">
              <a:buNone/>
            </a:pPr>
            <a:r>
              <a:rPr sz="1400" lang="en">
                <a:latin typeface="Oxygen"/>
                <a:ea typeface="Oxygen"/>
                <a:cs typeface="Oxygen"/>
                <a:sym typeface="Oxygen"/>
              </a:rPr>
              <a:t>A repository of Mapping APIs </a:t>
            </a:r>
          </a:p>
          <a:p>
            <a:r>
              <a:t/>
            </a:r>
          </a:p>
          <a:p>
            <a:pPr rtl="0" lvl="0">
              <a:buNone/>
            </a:pPr>
            <a:r>
              <a:rPr u="sng" sz="1100" lang="en">
                <a:solidFill>
                  <a:schemeClr val="hlink"/>
                </a:solidFill>
                <a:latin typeface="Cambria"/>
                <a:ea typeface="Cambria"/>
                <a:cs typeface="Cambria"/>
                <a:sym typeface="Cambria"/>
                <a:hlinkClick r:id="rId3"/>
              </a:rPr>
              <a:t>http://mashable.com/2014/03/04/see-all-the-oscar-night-twitter-activity/</a:t>
            </a:r>
          </a:p>
          <a:p>
            <a:r>
              <a:t/>
            </a:r>
          </a:p>
          <a:p>
            <a:r>
              <a:t/>
            </a:r>
          </a:p>
          <a:p>
            <a:r>
              <a:t/>
            </a:r>
          </a:p>
          <a:p>
            <a:r>
              <a:t/>
            </a:r>
          </a:p>
          <a:p>
            <a:r>
              <a:t/>
            </a:r>
          </a:p>
          <a:p>
            <a:r>
              <a:t/>
            </a:r>
          </a:p>
          <a:p>
            <a:r>
              <a:t/>
            </a:r>
          </a:p>
          <a:p>
            <a:pPr rtl="0" lvl="0">
              <a:buClr>
                <a:schemeClr val="dk1"/>
              </a:buClr>
              <a:buSzPct val="100000"/>
              <a:buFont typeface="Arial"/>
              <a:buNone/>
            </a:pPr>
            <a:r>
              <a:rPr sz="1100" lang="en">
                <a:latin typeface="Cambria"/>
                <a:ea typeface="Cambria"/>
                <a:cs typeface="Cambria"/>
                <a:sym typeface="Cambria"/>
              </a:rPr>
              <a:t>#SXSW </a:t>
            </a:r>
            <a:br>
              <a:rPr sz="1100" lang="en">
                <a:latin typeface="Cambria"/>
                <a:ea typeface="Cambria"/>
                <a:cs typeface="Cambria"/>
                <a:sym typeface="Cambria"/>
              </a:rPr>
            </a:br>
            <a:r>
              <a:rPr sz="1100" lang="en">
                <a:latin typeface="Cambria"/>
                <a:ea typeface="Cambria"/>
                <a:cs typeface="Cambria"/>
                <a:sym typeface="Cambria"/>
              </a:rPr>
              <a:t> Time</a:t>
            </a:r>
          </a:p>
          <a:p>
            <a:r>
              <a:t/>
            </a:r>
          </a:p>
        </p:txBody>
      </p:sp>
      <p:pic>
        <p:nvPicPr>
          <p:cNvPr id="74" name="Shape 74"/>
          <p:cNvPicPr preferRelativeResize="0"/>
          <p:nvPr/>
        </p:nvPicPr>
        <p:blipFill>
          <a:blip r:embed="rId4"/>
          <a:stretch>
            <a:fillRect/>
          </a:stretch>
        </p:blipFill>
        <p:spPr>
          <a:xfrm>
            <a:off y="53575" x="4401450"/>
            <a:ext cy="2669124" cx="4657550"/>
          </a:xfrm>
          <a:prstGeom prst="rect">
            <a:avLst/>
          </a:prstGeom>
        </p:spPr>
      </p:pic>
      <p:sp>
        <p:nvSpPr>
          <p:cNvPr id="75" name="Shape 75"/>
          <p:cNvSpPr txBox="1"/>
          <p:nvPr/>
        </p:nvSpPr>
        <p:spPr>
          <a:xfrm>
            <a:off y="2722700" x="4401450"/>
            <a:ext cy="434999" cx="5098799"/>
          </a:xfrm>
          <a:prstGeom prst="rect">
            <a:avLst/>
          </a:prstGeom>
        </p:spPr>
        <p:txBody>
          <a:bodyPr bIns="91425" rIns="91425" lIns="91425" tIns="91425" anchor="ctr" anchorCtr="0">
            <a:noAutofit/>
          </a:bodyPr>
          <a:lstStyle/>
          <a:p>
            <a:pPr rtl="0" lvl="0">
              <a:buNone/>
            </a:pPr>
            <a:r>
              <a:rPr sz="1000" lang="en">
                <a:latin typeface="Oxygen"/>
                <a:ea typeface="Oxygen"/>
                <a:cs typeface="Oxygen"/>
                <a:sym typeface="Oxygen"/>
              </a:rPr>
              <a:t>www.csc.ncsu.edu/faculty/healey/tweet_viz/tweet_app/</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y="0" x="0"/>
          <a:ext cy="0" cx="0"/>
          <a:chOff y="0" x="0"/>
          <a:chExt cy="0" cx="0"/>
        </a:xfrm>
      </p:grpSpPr>
      <p:sp>
        <p:nvSpPr>
          <p:cNvPr id="80" name="Shape 80"/>
          <p:cNvSpPr txBox="1"/>
          <p:nvPr>
            <p:ph idx="1" type="body"/>
          </p:nvPr>
        </p:nvSpPr>
        <p:spPr>
          <a:xfrm>
            <a:off y="608775" x="60575"/>
            <a:ext cy="4419599" cx="6643800"/>
          </a:xfrm>
          <a:prstGeom prst="rect">
            <a:avLst/>
          </a:prstGeom>
        </p:spPr>
        <p:txBody>
          <a:bodyPr bIns="91425" rIns="91425" lIns="91425" tIns="91425" anchor="t" anchorCtr="0">
            <a:noAutofit/>
          </a:bodyPr>
          <a:lstStyle/>
          <a:p>
            <a:pPr rtl="0" lvl="0" indent="457200">
              <a:lnSpc>
                <a:spcPct val="115000"/>
              </a:lnSpc>
              <a:buNone/>
            </a:pPr>
            <a:r>
              <a:rPr b="1" sz="1800" lang="en">
                <a:latin typeface="Oxygen"/>
                <a:ea typeface="Oxygen"/>
                <a:cs typeface="Oxygen"/>
                <a:sym typeface="Oxygen"/>
              </a:rPr>
              <a:t>USPs</a:t>
            </a:r>
            <a:r>
              <a:rPr sz="1400" lang="en">
                <a:latin typeface="Oxygen"/>
                <a:ea typeface="Oxygen"/>
                <a:cs typeface="Oxygen"/>
                <a:sym typeface="Oxygen"/>
              </a:rPr>
              <a:t>	</a:t>
            </a:r>
          </a:p>
          <a:p>
            <a:pPr rtl="0" lvl="0" indent="-317500" marL="457200">
              <a:lnSpc>
                <a:spcPct val="115000"/>
              </a:lnSpc>
              <a:buClr>
                <a:schemeClr val="dk1"/>
              </a:buClr>
              <a:buSzPct val="100000"/>
              <a:buFont typeface="Oxygen"/>
              <a:buChar char="❖"/>
            </a:pPr>
            <a:r>
              <a:rPr sz="1400" lang="en">
                <a:latin typeface="Oxygen"/>
                <a:ea typeface="Oxygen"/>
                <a:cs typeface="Oxygen"/>
                <a:sym typeface="Oxygen"/>
              </a:rPr>
              <a:t>Location based ‘sentiment mapping’</a:t>
            </a:r>
          </a:p>
          <a:p>
            <a:pPr rtl="0" lvl="0" indent="-317500" marL="457200">
              <a:lnSpc>
                <a:spcPct val="115000"/>
              </a:lnSpc>
              <a:buClr>
                <a:schemeClr val="dk1"/>
              </a:buClr>
              <a:buSzPct val="100000"/>
              <a:buFont typeface="Oxygen"/>
              <a:buChar char="❖"/>
            </a:pPr>
            <a:r>
              <a:rPr sz="1400" lang="en">
                <a:latin typeface="Oxygen"/>
                <a:ea typeface="Oxygen"/>
                <a:cs typeface="Oxygen"/>
                <a:sym typeface="Oxygen"/>
              </a:rPr>
              <a:t>Dynamic visualization</a:t>
            </a:r>
          </a:p>
          <a:p>
            <a:r>
              <a:t/>
            </a:r>
          </a:p>
          <a:p>
            <a:pPr rtl="0" lvl="0" indent="457200" marL="0">
              <a:lnSpc>
                <a:spcPct val="115000"/>
              </a:lnSpc>
              <a:buNone/>
            </a:pPr>
            <a:r>
              <a:rPr b="1" sz="1800" lang="en">
                <a:latin typeface="Oxygen"/>
                <a:ea typeface="Oxygen"/>
                <a:cs typeface="Oxygen"/>
                <a:sym typeface="Oxygen"/>
              </a:rPr>
              <a:t>Broad Applications</a:t>
            </a:r>
          </a:p>
          <a:p>
            <a:pPr rtl="0" lvl="0" indent="-317500" marL="457200">
              <a:lnSpc>
                <a:spcPct val="115000"/>
              </a:lnSpc>
              <a:buClr>
                <a:schemeClr val="dk1"/>
              </a:buClr>
              <a:buSzPct val="100000"/>
              <a:buFont typeface="Oxygen"/>
              <a:buChar char="❖"/>
            </a:pPr>
            <a:r>
              <a:rPr sz="1400" lang="en">
                <a:latin typeface="Oxygen"/>
                <a:ea typeface="Oxygen"/>
                <a:cs typeface="Oxygen"/>
                <a:sym typeface="Oxygen"/>
              </a:rPr>
              <a:t>Visualize the brand analytics through emotions</a:t>
            </a:r>
          </a:p>
          <a:p>
            <a:pPr rtl="0" lvl="0" indent="-317500" marL="457200">
              <a:lnSpc>
                <a:spcPct val="115000"/>
              </a:lnSpc>
              <a:buClr>
                <a:schemeClr val="dk1"/>
              </a:buClr>
              <a:buSzPct val="100000"/>
              <a:buFont typeface="Oxygen"/>
              <a:buChar char="❖"/>
            </a:pPr>
            <a:r>
              <a:rPr sz="1400" lang="en">
                <a:latin typeface="Oxygen"/>
                <a:ea typeface="Oxygen"/>
                <a:cs typeface="Oxygen"/>
                <a:sym typeface="Oxygen"/>
              </a:rPr>
              <a:t>Predict the stock variation </a:t>
            </a:r>
          </a:p>
          <a:p>
            <a:pPr rtl="0" lvl="0" indent="-317500" marL="457200">
              <a:lnSpc>
                <a:spcPct val="115000"/>
              </a:lnSpc>
              <a:buClr>
                <a:schemeClr val="dk1"/>
              </a:buClr>
              <a:buSzPct val="100000"/>
              <a:buFont typeface="Oxygen"/>
              <a:buChar char="❖"/>
            </a:pPr>
            <a:r>
              <a:rPr sz="1400" lang="en">
                <a:latin typeface="Oxygen"/>
                <a:ea typeface="Oxygen"/>
                <a:cs typeface="Oxygen"/>
                <a:sym typeface="Oxygen"/>
              </a:rPr>
              <a:t>Advertising</a:t>
            </a:r>
          </a:p>
          <a:p>
            <a:pPr rtl="0" lvl="0" indent="-317500" marL="457200">
              <a:lnSpc>
                <a:spcPct val="115000"/>
              </a:lnSpc>
              <a:buClr>
                <a:schemeClr val="dk1"/>
              </a:buClr>
              <a:buSzPct val="100000"/>
              <a:buFont typeface="Oxygen"/>
              <a:buChar char="❖"/>
            </a:pPr>
            <a:r>
              <a:rPr sz="1400" lang="en">
                <a:latin typeface="Oxygen"/>
                <a:ea typeface="Oxygen"/>
                <a:cs typeface="Oxygen"/>
                <a:sym typeface="Oxygen"/>
              </a:rPr>
              <a:t>Fun stuff - The rise and fall of flappy bird</a:t>
            </a:r>
          </a:p>
          <a:p>
            <a:r>
              <a:t/>
            </a:r>
          </a:p>
        </p:txBody>
      </p:sp>
      <p:pic>
        <p:nvPicPr>
          <p:cNvPr id="81" name="Shape 81"/>
          <p:cNvPicPr preferRelativeResize="0"/>
          <p:nvPr/>
        </p:nvPicPr>
        <p:blipFill>
          <a:blip r:embed="rId3"/>
          <a:stretch>
            <a:fillRect/>
          </a:stretch>
        </p:blipFill>
        <p:spPr>
          <a:xfrm>
            <a:off y="89724" x="7135375"/>
            <a:ext cy="1919199" cx="1823249"/>
          </a:xfrm>
          <a:prstGeom prst="rect">
            <a:avLst/>
          </a:prstGeom>
        </p:spPr>
      </p:pic>
      <p:pic>
        <p:nvPicPr>
          <p:cNvPr id="82" name="Shape 82"/>
          <p:cNvPicPr preferRelativeResize="0"/>
          <p:nvPr/>
        </p:nvPicPr>
        <p:blipFill>
          <a:blip r:embed="rId4"/>
          <a:stretch>
            <a:fillRect/>
          </a:stretch>
        </p:blipFill>
        <p:spPr>
          <a:xfrm>
            <a:off y="3173275" x="6704375"/>
            <a:ext cy="1433125" cx="2439626"/>
          </a:xfrm>
          <a:prstGeom prst="rect">
            <a:avLst/>
          </a:prstGeom>
        </p:spPr>
      </p:pic>
      <p:sp>
        <p:nvSpPr>
          <p:cNvPr id="83" name="Shape 83"/>
          <p:cNvSpPr txBox="1"/>
          <p:nvPr/>
        </p:nvSpPr>
        <p:spPr>
          <a:xfrm>
            <a:off y="4670300" x="7052125"/>
            <a:ext cy="358200" cx="1906500"/>
          </a:xfrm>
          <a:prstGeom prst="rect">
            <a:avLst/>
          </a:prstGeom>
        </p:spPr>
        <p:txBody>
          <a:bodyPr bIns="91425" rIns="91425" lIns="91425" tIns="91425" anchor="t" anchorCtr="0">
            <a:noAutofit/>
          </a:bodyPr>
          <a:lstStyle/>
          <a:p>
            <a:pPr rtl="0" lvl="0">
              <a:buNone/>
            </a:pPr>
            <a:r>
              <a:rPr sz="1000" lang="en">
                <a:latin typeface="Oxygen"/>
                <a:ea typeface="Oxygen"/>
                <a:cs typeface="Oxygen"/>
                <a:sym typeface="Oxygen"/>
              </a:rPr>
              <a:t>source:www.mobenzi.com</a:t>
            </a:r>
          </a:p>
        </p:txBody>
      </p:sp>
      <p:sp>
        <p:nvSpPr>
          <p:cNvPr id="84" name="Shape 84"/>
          <p:cNvSpPr txBox="1"/>
          <p:nvPr/>
        </p:nvSpPr>
        <p:spPr>
          <a:xfrm>
            <a:off y="2159150" x="7135375"/>
            <a:ext cy="358200" cx="1906500"/>
          </a:xfrm>
          <a:prstGeom prst="rect">
            <a:avLst/>
          </a:prstGeom>
        </p:spPr>
        <p:txBody>
          <a:bodyPr bIns="91425" rIns="91425" lIns="91425" tIns="91425" anchor="t" anchorCtr="0">
            <a:noAutofit/>
          </a:bodyPr>
          <a:lstStyle/>
          <a:p>
            <a:pPr rtl="0" lvl="0">
              <a:buNone/>
            </a:pPr>
            <a:r>
              <a:rPr sz="1000" lang="en">
                <a:latin typeface="Oxygen"/>
                <a:ea typeface="Oxygen"/>
                <a:cs typeface="Oxygen"/>
                <a:sym typeface="Oxygen"/>
              </a:rPr>
              <a:t>source:www.mediabistro.com</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y="0" x="0"/>
          <a:ext cy="0" cx="0"/>
          <a:chOff y="0" x="0"/>
          <a:chExt cy="0" cx="0"/>
        </a:xfrm>
      </p:grpSpPr>
      <p:sp>
        <p:nvSpPr>
          <p:cNvPr id="89" name="Shape 89"/>
          <p:cNvSpPr txBox="1"/>
          <p:nvPr>
            <p:ph type="title"/>
          </p:nvPr>
        </p:nvSpPr>
        <p:spPr>
          <a:xfrm>
            <a:off y="142000" x="444400"/>
            <a:ext cy="574799" cx="6426300"/>
          </a:xfrm>
          <a:prstGeom prst="rect">
            <a:avLst/>
          </a:prstGeom>
        </p:spPr>
        <p:txBody>
          <a:bodyPr bIns="91425" rIns="91425" lIns="91425" tIns="91425" anchor="b" anchorCtr="0">
            <a:noAutofit/>
          </a:bodyPr>
          <a:lstStyle/>
          <a:p>
            <a:pPr>
              <a:buNone/>
            </a:pPr>
            <a:r>
              <a:rPr sz="2400" lang="en">
                <a:latin typeface="Oxygen"/>
                <a:ea typeface="Oxygen"/>
                <a:cs typeface="Oxygen"/>
                <a:sym typeface="Oxygen"/>
              </a:rPr>
              <a:t>Heilmeier’s questions</a:t>
            </a:r>
          </a:p>
        </p:txBody>
      </p:sp>
      <p:graphicFrame>
        <p:nvGraphicFramePr>
          <p:cNvPr id="90" name="Shape 90"/>
          <p:cNvGraphicFramePr/>
          <p:nvPr/>
        </p:nvGraphicFramePr>
        <p:xfrm>
          <a:off y="818675" x="140100"/>
          <a:ext cy="3000000" cx="3000000"/>
        </p:xfrm>
        <a:graphic>
          <a:graphicData uri="http://schemas.openxmlformats.org/drawingml/2006/table">
            <a:tbl>
              <a:tblPr>
                <a:noFill/>
                <a:tableStyleId>{CE7ABB60-9935-40BD-8039-231030D141F0}</a:tableStyleId>
              </a:tblPr>
              <a:tblGrid>
                <a:gridCol w="2644675"/>
                <a:gridCol w="6168075"/>
              </a:tblGrid>
              <a:tr h="465275">
                <a:tc>
                  <a:txBody>
                    <a:bodyPr>
                      <a:noAutofit/>
                    </a:bodyPr>
                    <a:lstStyle/>
                    <a:p>
                      <a:pPr>
                        <a:buNone/>
                      </a:pPr>
                      <a:r>
                        <a:rPr lang="en"/>
                        <a:t>Objectives</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c>
                  <a:txBody>
                    <a:bodyPr>
                      <a:noAutofit/>
                    </a:bodyPr>
                    <a:lstStyle/>
                    <a:p>
                      <a:pPr>
                        <a:buNone/>
                      </a:pPr>
                      <a:r>
                        <a:rPr lang="en"/>
                        <a:t>Dynamic Visualization of Happiness/Frustration Index</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r>
              <a:tr h="465275">
                <a:tc>
                  <a:txBody>
                    <a:bodyPr>
                      <a:noAutofit/>
                    </a:bodyPr>
                    <a:lstStyle/>
                    <a:p>
                      <a:pPr>
                        <a:buNone/>
                      </a:pPr>
                      <a:r>
                        <a:rPr lang="en"/>
                        <a:t>Current Technology/Limits</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c>
                  <a:txBody>
                    <a:bodyPr>
                      <a:noAutofit/>
                    </a:bodyPr>
                    <a:lstStyle/>
                    <a:p>
                      <a:pPr>
                        <a:buNone/>
                      </a:pPr>
                      <a:r>
                        <a:rPr lang="en"/>
                        <a:t>Static, Limited NLP,Geolocation</a:t>
                      </a:r>
                      <a:r>
                        <a:rPr baseline="30000" lang="en"/>
                        <a:t>[2][3]</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r>
              <a:tr h="465275">
                <a:tc>
                  <a:txBody>
                    <a:bodyPr>
                      <a:noAutofit/>
                    </a:bodyPr>
                    <a:lstStyle/>
                    <a:p>
                      <a:pPr>
                        <a:buNone/>
                      </a:pPr>
                      <a:r>
                        <a:rPr lang="en"/>
                        <a:t>What are we doing differently?</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c>
                  <a:txBody>
                    <a:bodyPr>
                      <a:noAutofit/>
                    </a:bodyPr>
                    <a:lstStyle/>
                    <a:p>
                      <a:pPr>
                        <a:buNone/>
                      </a:pPr>
                      <a:r>
                        <a:rPr lang="en"/>
                        <a:t>Dynamic, </a:t>
                      </a:r>
                      <a:r>
                        <a:rPr lang="en">
                          <a:solidFill>
                            <a:schemeClr val="dk1"/>
                          </a:solidFill>
                        </a:rPr>
                        <a:t>Exact Location Mapping, Extensive NLP</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r>
              <a:tr h="641475">
                <a:tc>
                  <a:txBody>
                    <a:bodyPr>
                      <a:noAutofit/>
                    </a:bodyPr>
                    <a:lstStyle/>
                    <a:p>
                      <a:pPr>
                        <a:buNone/>
                      </a:pPr>
                      <a:r>
                        <a:rPr lang="en"/>
                        <a:t>Who cares?</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c>
                  <a:txBody>
                    <a:bodyPr>
                      <a:noAutofit/>
                    </a:bodyPr>
                    <a:lstStyle/>
                    <a:p>
                      <a:pPr>
                        <a:buNone/>
                      </a:pPr>
                      <a:r>
                        <a:rPr lang="en"/>
                        <a:t>Sociologists,Psychologists,Stock Market Analysts,Brand Analytics</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r>
              <a:tr h="465275">
                <a:tc>
                  <a:txBody>
                    <a:bodyPr>
                      <a:noAutofit/>
                    </a:bodyPr>
                    <a:lstStyle/>
                    <a:p>
                      <a:pPr>
                        <a:buNone/>
                      </a:pPr>
                      <a:r>
                        <a:rPr lang="en"/>
                        <a:t>Impact</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c>
                  <a:txBody>
                    <a:bodyPr>
                      <a:noAutofit/>
                    </a:bodyPr>
                    <a:lstStyle/>
                    <a:p>
                      <a:pPr>
                        <a:buNone/>
                      </a:pPr>
                      <a:r>
                        <a:rPr lang="en"/>
                        <a:t>Potential to replace existing expensive surveys.</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r>
              <a:tr h="465275">
                <a:tc>
                  <a:txBody>
                    <a:bodyPr>
                      <a:noAutofit/>
                    </a:bodyPr>
                    <a:lstStyle/>
                    <a:p>
                      <a:pPr>
                        <a:buNone/>
                      </a:pPr>
                      <a:r>
                        <a:rPr lang="en"/>
                        <a:t>Risks &amp; Payoffs</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c>
                  <a:txBody>
                    <a:bodyPr>
                      <a:noAutofit/>
                    </a:bodyPr>
                    <a:lstStyle/>
                    <a:p>
                      <a:pPr>
                        <a:buNone/>
                      </a:pPr>
                      <a:r>
                        <a:rPr lang="en"/>
                        <a:t>Latency issues,Limitations on number of client requests</a:t>
                      </a:r>
                      <a:r>
                        <a:rPr baseline="30000" lang="en"/>
                        <a:t>[1]</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r>
              <a:tr h="465275">
                <a:tc>
                  <a:txBody>
                    <a:bodyPr>
                      <a:noAutofit/>
                    </a:bodyPr>
                    <a:lstStyle/>
                    <a:p>
                      <a:pPr>
                        <a:buNone/>
                      </a:pPr>
                      <a:r>
                        <a:rPr lang="en"/>
                        <a:t>Cost/</a:t>
                      </a:r>
                      <a:r>
                        <a:rPr lang="en">
                          <a:solidFill>
                            <a:schemeClr val="dk1"/>
                          </a:solidFill>
                        </a:rPr>
                        <a:t>Time</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c>
                  <a:txBody>
                    <a:bodyPr>
                      <a:noAutofit/>
                    </a:bodyPr>
                    <a:lstStyle/>
                    <a:p>
                      <a:pPr>
                        <a:buNone/>
                      </a:pPr>
                      <a:r>
                        <a:rPr lang="en"/>
                        <a:t>Free (Open-source tools). 2 months</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r>
              <a:tr h="713775">
                <a:tc>
                  <a:txBody>
                    <a:bodyPr>
                      <a:noAutofit/>
                    </a:bodyPr>
                    <a:lstStyle/>
                    <a:p>
                      <a:pPr>
                        <a:buNone/>
                      </a:pPr>
                      <a:r>
                        <a:rPr lang="en"/>
                        <a:t>Check points</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c>
                  <a:txBody>
                    <a:bodyPr>
                      <a:noAutofit/>
                    </a:bodyPr>
                    <a:lstStyle/>
                    <a:p>
                      <a:pPr rtl="0" lvl="0">
                        <a:buNone/>
                      </a:pPr>
                      <a:r>
                        <a:rPr lang="en"/>
                        <a:t>Mid-term: Data Extraction, Mining, Sentiment Analysis</a:t>
                      </a:r>
                    </a:p>
                    <a:p>
                      <a:r>
                        <a:t/>
                      </a:r>
                    </a:p>
                    <a:p>
                      <a:pPr>
                        <a:buNone/>
                      </a:pPr>
                      <a:r>
                        <a:rPr lang="en"/>
                        <a:t>Final: Classification, Location Mapping, Visualization</a:t>
                      </a:r>
                    </a:p>
                  </a:txBody>
                  <a:tcPr marR="91425" marB="91425" marT="91425" marL="91425">
                    <a:lnL w="9525" cap="flat">
                      <a:solidFill>
                        <a:srgbClr val="000000"/>
                      </a:solidFill>
                      <a:prstDash val="dot"/>
                      <a:round/>
                      <a:headEnd w="med" len="med" type="none"/>
                      <a:tailEnd w="med" len="med" type="none"/>
                    </a:lnL>
                    <a:lnR w="9525" cap="flat">
                      <a:solidFill>
                        <a:srgbClr val="000000"/>
                      </a:solidFill>
                      <a:prstDash val="dot"/>
                      <a:round/>
                      <a:headEnd w="med" len="med" type="none"/>
                      <a:tailEnd w="med" len="med" type="none"/>
                    </a:lnR>
                    <a:lnT w="9525" cap="flat">
                      <a:solidFill>
                        <a:srgbClr val="000000"/>
                      </a:solidFill>
                      <a:prstDash val="dot"/>
                      <a:round/>
                      <a:headEnd w="med" len="med" type="none"/>
                      <a:tailEnd w="med" len="med" type="none"/>
                    </a:lnT>
                    <a:lnB w="9525" cap="flat">
                      <a:solidFill>
                        <a:srgbClr val="000000"/>
                      </a:solidFill>
                      <a:prstDash val="dot"/>
                      <a:round/>
                      <a:headEnd w="med" len="med" type="none"/>
                      <a:tailEnd w="med" len="med" type="none"/>
                    </a:lnB>
                  </a:tcPr>
                </a:tc>
              </a:tr>
            </a:tbl>
          </a:graphicData>
        </a:graphic>
      </p:graphicFrame>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y="0" x="0"/>
          <a:ext cy="0" cx="0"/>
          <a:chOff y="0" x="0"/>
          <a:chExt cy="0" cx="0"/>
        </a:xfrm>
      </p:grpSpPr>
      <p:graphicFrame>
        <p:nvGraphicFramePr>
          <p:cNvPr id="95" name="Shape 95"/>
          <p:cNvGraphicFramePr/>
          <p:nvPr/>
        </p:nvGraphicFramePr>
        <p:xfrm>
          <a:off y="1329350" x="669750"/>
          <a:ext cy="3000000" cx="3000000"/>
        </p:xfrm>
        <a:graphic>
          <a:graphicData uri="http://schemas.openxmlformats.org/drawingml/2006/table">
            <a:tbl>
              <a:tblPr>
                <a:noFill/>
                <a:tableStyleId>{D4EE536C-A53F-425D-9D1B-38B05AB29DC5}</a:tableStyleId>
              </a:tblPr>
              <a:tblGrid>
                <a:gridCol w="1580725"/>
                <a:gridCol w="2065275"/>
                <a:gridCol w="2016275"/>
                <a:gridCol w="1903025"/>
              </a:tblGrid>
              <a:tr h="849575">
                <a:tc>
                  <a:txBody>
                    <a:bodyPr>
                      <a:noAutofit/>
                    </a:bodyPr>
                    <a:lstStyle/>
                    <a:p/>
                  </a:txBody>
                  <a:tcPr marR="91425" marB="91425" marT="91425" marL="91425"/>
                </a:tc>
                <a:tc>
                  <a:txBody>
                    <a:bodyPr>
                      <a:noAutofit/>
                    </a:bodyPr>
                    <a:lstStyle/>
                    <a:p>
                      <a:pPr>
                        <a:buNone/>
                      </a:pPr>
                      <a:r>
                        <a:rPr lang="en">
                          <a:latin typeface="Oxygen"/>
                          <a:ea typeface="Oxygen"/>
                          <a:cs typeface="Oxygen"/>
                          <a:sym typeface="Oxygen"/>
                        </a:rPr>
                        <a:t>Week 1 -2</a:t>
                      </a:r>
                    </a:p>
                  </a:txBody>
                  <a:tcPr marR="91425" marB="91425" marT="91425" marL="91425"/>
                </a:tc>
                <a:tc>
                  <a:txBody>
                    <a:bodyPr>
                      <a:noAutofit/>
                    </a:bodyPr>
                    <a:lstStyle/>
                    <a:p>
                      <a:pPr>
                        <a:buNone/>
                      </a:pPr>
                      <a:r>
                        <a:rPr lang="en">
                          <a:latin typeface="Oxygen"/>
                          <a:ea typeface="Oxygen"/>
                          <a:cs typeface="Oxygen"/>
                          <a:sym typeface="Oxygen"/>
                        </a:rPr>
                        <a:t>Week </a:t>
                      </a:r>
                      <a:r>
                        <a:rPr lang="en">
                          <a:solidFill>
                            <a:schemeClr val="dk1"/>
                          </a:solidFill>
                          <a:latin typeface="Oxygen"/>
                          <a:ea typeface="Oxygen"/>
                          <a:cs typeface="Oxygen"/>
                          <a:sym typeface="Oxygen"/>
                        </a:rPr>
                        <a:t>3-4 </a:t>
                      </a:r>
                    </a:p>
                  </a:txBody>
                  <a:tcPr marR="91425" marB="91425" marT="91425" marL="91425"/>
                </a:tc>
                <a:tc>
                  <a:txBody>
                    <a:bodyPr>
                      <a:noAutofit/>
                    </a:bodyPr>
                    <a:lstStyle/>
                    <a:p>
                      <a:pPr rtl="0">
                        <a:buNone/>
                      </a:pPr>
                      <a:r>
                        <a:rPr lang="en">
                          <a:latin typeface="Oxygen"/>
                          <a:ea typeface="Oxygen"/>
                          <a:cs typeface="Oxygen"/>
                          <a:sym typeface="Oxygen"/>
                        </a:rPr>
                        <a:t>Week </a:t>
                      </a:r>
                      <a:r>
                        <a:rPr lang="en">
                          <a:solidFill>
                            <a:schemeClr val="dk1"/>
                          </a:solidFill>
                          <a:latin typeface="Oxygen"/>
                          <a:ea typeface="Oxygen"/>
                          <a:cs typeface="Oxygen"/>
                          <a:sym typeface="Oxygen"/>
                        </a:rPr>
                        <a:t>5-6 </a:t>
                      </a:r>
                    </a:p>
                  </a:txBody>
                  <a:tcPr marR="91425" marB="91425" marT="91425" marL="91425"/>
                </a:tc>
              </a:tr>
              <a:tr h="688400">
                <a:tc>
                  <a:txBody>
                    <a:bodyPr>
                      <a:noAutofit/>
                    </a:bodyPr>
                    <a:lstStyle/>
                    <a:p>
                      <a:pPr rtl="0" lvl="0">
                        <a:buNone/>
                      </a:pPr>
                      <a:r>
                        <a:rPr lang="en">
                          <a:solidFill>
                            <a:schemeClr val="dk1"/>
                          </a:solidFill>
                          <a:latin typeface="Oxygen"/>
                          <a:ea typeface="Oxygen"/>
                          <a:cs typeface="Oxygen"/>
                          <a:sym typeface="Oxygen"/>
                        </a:rPr>
                        <a:t>Chandra</a:t>
                      </a:r>
                    </a:p>
                    <a:p>
                      <a:r>
                        <a:t/>
                      </a:r>
                    </a:p>
                    <a:p>
                      <a:pPr rtl="0" lvl="0">
                        <a:buNone/>
                      </a:pPr>
                      <a:r>
                        <a:rPr lang="en">
                          <a:latin typeface="Oxygen"/>
                          <a:ea typeface="Oxygen"/>
                          <a:cs typeface="Oxygen"/>
                          <a:sym typeface="Oxygen"/>
                        </a:rPr>
                        <a:t> </a:t>
                      </a:r>
                    </a:p>
                    <a:p>
                      <a:r>
                        <a:t/>
                      </a:r>
                    </a:p>
                  </a:txBody>
                  <a:tcPr marR="91425" marB="91425" marT="91425" marL="91425"/>
                </a:tc>
                <a:tc>
                  <a:txBody>
                    <a:bodyPr>
                      <a:noAutofit/>
                    </a:bodyPr>
                    <a:lstStyle/>
                    <a:p>
                      <a:pPr>
                        <a:buNone/>
                      </a:pPr>
                      <a:r>
                        <a:rPr lang="en">
                          <a:latin typeface="Oxygen"/>
                          <a:ea typeface="Oxygen"/>
                          <a:cs typeface="Oxygen"/>
                          <a:sym typeface="Oxygen"/>
                        </a:rPr>
                        <a:t>Extract twitter feed data through  APIs </a:t>
                      </a:r>
                    </a:p>
                  </a:txBody>
                  <a:tcPr marR="91425" marB="91425" marT="91425" marL="91425"/>
                </a:tc>
                <a:tc>
                  <a:txBody>
                    <a:bodyPr>
                      <a:noAutofit/>
                    </a:bodyPr>
                    <a:lstStyle/>
                    <a:p>
                      <a:pPr>
                        <a:buNone/>
                      </a:pPr>
                      <a:r>
                        <a:rPr lang="en">
                          <a:latin typeface="Oxygen"/>
                          <a:ea typeface="Oxygen"/>
                          <a:cs typeface="Oxygen"/>
                          <a:sym typeface="Oxygen"/>
                        </a:rPr>
                        <a:t>Sentiment Analysis/Classification of the extracted tweets </a:t>
                      </a:r>
                    </a:p>
                  </a:txBody>
                  <a:tcPr marR="91425" marB="91425" marT="91425" marL="91425"/>
                </a:tc>
                <a:tc>
                  <a:txBody>
                    <a:bodyPr>
                      <a:noAutofit/>
                    </a:bodyPr>
                    <a:lstStyle/>
                    <a:p>
                      <a:pPr>
                        <a:buNone/>
                      </a:pPr>
                      <a:r>
                        <a:rPr lang="en">
                          <a:latin typeface="Oxygen"/>
                          <a:ea typeface="Oxygen"/>
                          <a:cs typeface="Oxygen"/>
                          <a:sym typeface="Oxygen"/>
                        </a:rPr>
                        <a:t>Visualize using CartoDB APIs</a:t>
                      </a:r>
                    </a:p>
                  </a:txBody>
                  <a:tcPr marR="91425" marB="91425" marT="91425" marL="91425"/>
                </a:tc>
              </a:tr>
              <a:tr h="849575">
                <a:tc>
                  <a:txBody>
                    <a:bodyPr>
                      <a:noAutofit/>
                    </a:bodyPr>
                    <a:lstStyle/>
                    <a:p>
                      <a:pPr>
                        <a:buNone/>
                      </a:pPr>
                      <a:r>
                        <a:rPr lang="en">
                          <a:solidFill>
                            <a:schemeClr val="dk1"/>
                          </a:solidFill>
                          <a:latin typeface="Oxygen"/>
                          <a:ea typeface="Oxygen"/>
                          <a:cs typeface="Oxygen"/>
                          <a:sym typeface="Oxygen"/>
                        </a:rPr>
                        <a:t>Karthikeyan</a:t>
                      </a:r>
                    </a:p>
                  </a:txBody>
                  <a:tcPr marR="91425" marB="91425" marT="91425" marL="91425"/>
                </a:tc>
                <a:tc>
                  <a:txBody>
                    <a:bodyPr>
                      <a:noAutofit/>
                    </a:bodyPr>
                    <a:lstStyle/>
                    <a:p>
                      <a:pPr rtl="0" lvl="0">
                        <a:buNone/>
                      </a:pPr>
                      <a:r>
                        <a:rPr lang="en">
                          <a:latin typeface="Oxygen"/>
                          <a:ea typeface="Oxygen"/>
                          <a:cs typeface="Oxygen"/>
                          <a:sym typeface="Oxygen"/>
                        </a:rPr>
                        <a:t>Keyword Database </a:t>
                      </a:r>
                    </a:p>
                    <a:p>
                      <a:pPr>
                        <a:buNone/>
                      </a:pPr>
                      <a:r>
                        <a:rPr lang="en">
                          <a:latin typeface="Oxygen"/>
                          <a:ea typeface="Oxygen"/>
                          <a:cs typeface="Oxygen"/>
                          <a:sym typeface="Oxygen"/>
                        </a:rPr>
                        <a:t>creation and scoring indexes</a:t>
                      </a:r>
                    </a:p>
                  </a:txBody>
                  <a:tcPr marR="91425" marB="91425" marT="91425" marL="91425"/>
                </a:tc>
                <a:tc>
                  <a:txBody>
                    <a:bodyPr>
                      <a:noAutofit/>
                    </a:bodyPr>
                    <a:lstStyle/>
                    <a:p>
                      <a:pPr>
                        <a:buNone/>
                      </a:pPr>
                      <a:r>
                        <a:rPr lang="en">
                          <a:latin typeface="Oxygen"/>
                          <a:ea typeface="Oxygen"/>
                          <a:cs typeface="Oxygen"/>
                          <a:sym typeface="Oxygen"/>
                        </a:rPr>
                        <a:t>Preliminary Visualization</a:t>
                      </a:r>
                    </a:p>
                  </a:txBody>
                  <a:tcPr marR="91425" marB="91425" marT="91425" marL="91425"/>
                </a:tc>
                <a:tc>
                  <a:txBody>
                    <a:bodyPr>
                      <a:noAutofit/>
                    </a:bodyPr>
                    <a:lstStyle/>
                    <a:p>
                      <a:pPr rtl="0" lvl="0">
                        <a:buClr>
                          <a:schemeClr val="dk1"/>
                        </a:buClr>
                        <a:buSzPct val="78571"/>
                        <a:buFont typeface="Arial"/>
                        <a:buNone/>
                      </a:pPr>
                      <a:r>
                        <a:rPr lang="en">
                          <a:solidFill>
                            <a:schemeClr val="dk1"/>
                          </a:solidFill>
                          <a:latin typeface="Oxygen"/>
                          <a:ea typeface="Oxygen"/>
                          <a:cs typeface="Oxygen"/>
                          <a:sym typeface="Oxygen"/>
                        </a:rPr>
                        <a:t>Visualize using CartoDB APIs</a:t>
                      </a:r>
                    </a:p>
                    <a:p>
                      <a:r>
                        <a:t/>
                      </a:r>
                    </a:p>
                  </a:txBody>
                  <a:tcPr marR="91425" marB="91425" marT="91425" marL="91425"/>
                </a:tc>
              </a:tr>
              <a:tr h="849575">
                <a:tc>
                  <a:txBody>
                    <a:bodyPr>
                      <a:noAutofit/>
                    </a:bodyPr>
                    <a:lstStyle/>
                    <a:p>
                      <a:pPr>
                        <a:buNone/>
                      </a:pPr>
                      <a:r>
                        <a:rPr lang="en">
                          <a:solidFill>
                            <a:schemeClr val="dk1"/>
                          </a:solidFill>
                          <a:latin typeface="Oxygen"/>
                          <a:ea typeface="Oxygen"/>
                          <a:cs typeface="Oxygen"/>
                          <a:sym typeface="Oxygen"/>
                        </a:rPr>
                        <a:t>Raja </a:t>
                      </a:r>
                    </a:p>
                  </a:txBody>
                  <a:tcPr marR="91425" marB="91425" marT="91425" marL="91425"/>
                </a:tc>
                <a:tc>
                  <a:txBody>
                    <a:bodyPr>
                      <a:noAutofit/>
                    </a:bodyPr>
                    <a:lstStyle/>
                    <a:p>
                      <a:pPr>
                        <a:buNone/>
                      </a:pPr>
                      <a:r>
                        <a:rPr lang="en">
                          <a:latin typeface="Oxygen"/>
                          <a:ea typeface="Oxygen"/>
                          <a:cs typeface="Oxygen"/>
                          <a:sym typeface="Oxygen"/>
                        </a:rPr>
                        <a:t>Mine the extracted data for NLP filtering</a:t>
                      </a:r>
                    </a:p>
                  </a:txBody>
                  <a:tcPr marR="91425" marB="91425" marT="91425" marL="91425"/>
                </a:tc>
                <a:tc>
                  <a:txBody>
                    <a:bodyPr>
                      <a:noAutofit/>
                    </a:bodyPr>
                    <a:lstStyle/>
                    <a:p>
                      <a:pPr>
                        <a:buNone/>
                      </a:pPr>
                      <a:r>
                        <a:rPr lang="en">
                          <a:solidFill>
                            <a:schemeClr val="dk1"/>
                          </a:solidFill>
                          <a:latin typeface="Oxygen"/>
                          <a:ea typeface="Oxygen"/>
                          <a:cs typeface="Oxygen"/>
                          <a:sym typeface="Oxygen"/>
                        </a:rPr>
                        <a:t>Classification of the extracted tweets</a:t>
                      </a:r>
                    </a:p>
                  </a:txBody>
                  <a:tcPr marR="91425" marB="91425" marT="91425" marL="91425"/>
                </a:tc>
                <a:tc>
                  <a:txBody>
                    <a:bodyPr>
                      <a:noAutofit/>
                    </a:bodyPr>
                    <a:lstStyle/>
                    <a:p>
                      <a:pPr rtl="0" lvl="0">
                        <a:buClr>
                          <a:schemeClr val="dk1"/>
                        </a:buClr>
                        <a:buSzPct val="78571"/>
                        <a:buFont typeface="Arial"/>
                        <a:buNone/>
                      </a:pPr>
                      <a:r>
                        <a:rPr lang="en">
                          <a:solidFill>
                            <a:schemeClr val="dk1"/>
                          </a:solidFill>
                          <a:latin typeface="Oxygen"/>
                          <a:ea typeface="Oxygen"/>
                          <a:cs typeface="Oxygen"/>
                          <a:sym typeface="Oxygen"/>
                        </a:rPr>
                        <a:t>Visualize using CartoDB APIs</a:t>
                      </a:r>
                    </a:p>
                    <a:p>
                      <a:r>
                        <a:t/>
                      </a:r>
                    </a:p>
                  </a:txBody>
                  <a:tcPr marR="91425" marB="91425" marT="91425" marL="91425"/>
                </a:tc>
              </a:tr>
            </a:tbl>
          </a:graphicData>
        </a:graphic>
      </p:graphicFrame>
      <p:sp>
        <p:nvSpPr>
          <p:cNvPr id="96" name="Shape 96"/>
          <p:cNvSpPr txBox="1"/>
          <p:nvPr/>
        </p:nvSpPr>
        <p:spPr>
          <a:xfrm>
            <a:off y="231200" x="470950"/>
            <a:ext cy="819000" cx="6410099"/>
          </a:xfrm>
          <a:prstGeom prst="rect">
            <a:avLst/>
          </a:prstGeom>
        </p:spPr>
        <p:txBody>
          <a:bodyPr bIns="91425" rIns="91425" lIns="91425" tIns="91425" anchor="b" anchorCtr="0">
            <a:noAutofit/>
          </a:bodyPr>
          <a:lstStyle/>
          <a:p>
            <a:pPr>
              <a:buNone/>
            </a:pPr>
            <a:r>
              <a:rPr b="1" sz="2400" lang="en">
                <a:latin typeface="Oxygen"/>
                <a:ea typeface="Oxygen"/>
                <a:cs typeface="Oxygen"/>
                <a:sym typeface="Oxygen"/>
              </a:rPr>
              <a:t>Work Schedule</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